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8" r:id="rId9"/>
    <p:sldId id="269" r:id="rId10"/>
    <p:sldId id="271" r:id="rId11"/>
    <p:sldId id="272" r:id="rId12"/>
    <p:sldId id="273" r:id="rId13"/>
    <p:sldId id="262" r:id="rId14"/>
    <p:sldId id="263" r:id="rId15"/>
    <p:sldId id="264" r:id="rId16"/>
    <p:sldId id="266" r:id="rId17"/>
    <p:sldId id="267" r:id="rId18"/>
    <p:sldId id="274" r:id="rId19"/>
    <p:sldId id="279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9" r:id="rId33"/>
    <p:sldId id="288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9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2/19/2024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2/19/2024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2/19/2024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2/19/2024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2/19/2024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2/19/2024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9F975-D610-1EF5-F399-9EA852509B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Structure</a:t>
            </a:r>
            <a:r>
              <a:rPr lang="de-DE" dirty="0"/>
              <a:t> and </a:t>
            </a:r>
            <a:r>
              <a:rPr lang="de-DE" dirty="0" err="1"/>
              <a:t>Algorithm</a:t>
            </a:r>
            <a:br>
              <a:rPr lang="de-DE" dirty="0"/>
            </a:br>
            <a:r>
              <a:rPr lang="zh-CN" altLang="en-US" dirty="0"/>
              <a:t>数据结构与算法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29619AE-DB81-22AF-E9F2-82B3DB6984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In Python</a:t>
            </a:r>
          </a:p>
        </p:txBody>
      </p:sp>
    </p:spTree>
    <p:extLst>
      <p:ext uri="{BB962C8B-B14F-4D97-AF65-F5344CB8AC3E}">
        <p14:creationId xmlns:p14="http://schemas.microsoft.com/office/powerpoint/2010/main" val="2791674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F4A1493-E182-8AE9-1059-65C53F6A0A8A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/>
              <a:t>实现无序列表：</a:t>
            </a:r>
            <a:br>
              <a:rPr lang="de-DE" altLang="zh-CN" dirty="0"/>
            </a:br>
            <a:r>
              <a:rPr lang="zh-CN" altLang="en-US" dirty="0"/>
              <a:t>链表</a:t>
            </a:r>
            <a:endParaRPr lang="de-DE" altLang="zh-CN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3A4273C-B8CF-B378-9FC2-51844417EF86}"/>
              </a:ext>
            </a:extLst>
          </p:cNvPr>
          <p:cNvSpPr txBox="1"/>
          <p:nvPr/>
        </p:nvSpPr>
        <p:spPr>
          <a:xfrm>
            <a:off x="540504" y="1691322"/>
            <a:ext cx="463809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def </a:t>
            </a:r>
            <a:r>
              <a:rPr lang="en-US" sz="1200" b="1" dirty="0"/>
              <a:t>remove</a:t>
            </a:r>
            <a:r>
              <a:rPr lang="en-US" sz="1200" dirty="0"/>
              <a:t>(self, item):</a:t>
            </a:r>
          </a:p>
          <a:p>
            <a:pPr lvl="1"/>
            <a:r>
              <a:rPr lang="en-US" sz="1200" dirty="0"/>
              <a:t>current = </a:t>
            </a:r>
            <a:r>
              <a:rPr lang="en-US" sz="1200" dirty="0" err="1"/>
              <a:t>self.head</a:t>
            </a:r>
            <a:endParaRPr lang="en-US" sz="1200" dirty="0"/>
          </a:p>
          <a:p>
            <a:pPr lvl="1"/>
            <a:r>
              <a:rPr lang="en-US" sz="1200" dirty="0"/>
              <a:t>previous = None</a:t>
            </a:r>
          </a:p>
          <a:p>
            <a:pPr lvl="1"/>
            <a:r>
              <a:rPr lang="en-US" sz="1200" dirty="0"/>
              <a:t>found = False</a:t>
            </a:r>
          </a:p>
          <a:p>
            <a:pPr lvl="1"/>
            <a:r>
              <a:rPr lang="en-US" sz="1200" dirty="0"/>
              <a:t>while not found:</a:t>
            </a:r>
          </a:p>
          <a:p>
            <a:pPr lvl="2"/>
            <a:r>
              <a:rPr lang="en-US" sz="1200" dirty="0"/>
              <a:t>if </a:t>
            </a:r>
            <a:r>
              <a:rPr lang="en-US" sz="1200" dirty="0" err="1"/>
              <a:t>current.getData</a:t>
            </a:r>
            <a:r>
              <a:rPr lang="en-US" sz="1200" dirty="0"/>
              <a:t>() == item:</a:t>
            </a:r>
          </a:p>
          <a:p>
            <a:pPr lvl="2"/>
            <a:r>
              <a:rPr lang="en-US" sz="1200" dirty="0"/>
              <a:t>	found = True</a:t>
            </a:r>
          </a:p>
          <a:p>
            <a:pPr lvl="1"/>
            <a:r>
              <a:rPr lang="en-US" sz="1200" dirty="0"/>
              <a:t>	else:</a:t>
            </a:r>
          </a:p>
          <a:p>
            <a:pPr lvl="3"/>
            <a:r>
              <a:rPr lang="en-US" sz="1200" dirty="0"/>
              <a:t>previous = current</a:t>
            </a:r>
          </a:p>
          <a:p>
            <a:pPr lvl="3"/>
            <a:r>
              <a:rPr lang="en-US" sz="1200" dirty="0"/>
              <a:t>current = </a:t>
            </a:r>
            <a:r>
              <a:rPr lang="en-US" sz="1200" dirty="0" err="1"/>
              <a:t>current.getNext</a:t>
            </a:r>
            <a:r>
              <a:rPr lang="en-US" sz="1200" dirty="0"/>
              <a:t>()</a:t>
            </a:r>
          </a:p>
          <a:p>
            <a:pPr lvl="1"/>
            <a:endParaRPr lang="en-US" sz="1200" dirty="0"/>
          </a:p>
          <a:p>
            <a:pPr lvl="1"/>
            <a:r>
              <a:rPr lang="en-US" sz="1200" dirty="0"/>
              <a:t>if previous == None:</a:t>
            </a:r>
          </a:p>
          <a:p>
            <a:pPr lvl="1"/>
            <a:r>
              <a:rPr lang="en-US" sz="1200" dirty="0"/>
              <a:t>	</a:t>
            </a:r>
            <a:r>
              <a:rPr lang="en-US" sz="1200" dirty="0" err="1"/>
              <a:t>self.head</a:t>
            </a:r>
            <a:r>
              <a:rPr lang="en-US" sz="1200" dirty="0"/>
              <a:t> = </a:t>
            </a:r>
            <a:r>
              <a:rPr lang="en-US" sz="1200" dirty="0" err="1"/>
              <a:t>current.getNext</a:t>
            </a:r>
            <a:r>
              <a:rPr lang="en-US" sz="1200" dirty="0"/>
              <a:t>()</a:t>
            </a:r>
          </a:p>
          <a:p>
            <a:pPr lvl="1"/>
            <a:r>
              <a:rPr lang="en-US" sz="1200" dirty="0"/>
              <a:t>else:</a:t>
            </a:r>
          </a:p>
          <a:p>
            <a:pPr lvl="1"/>
            <a:r>
              <a:rPr lang="en-US" sz="1200" dirty="0"/>
              <a:t>	</a:t>
            </a:r>
            <a:r>
              <a:rPr lang="en-US" sz="1200" dirty="0" err="1"/>
              <a:t>previous.setNext</a:t>
            </a:r>
            <a:r>
              <a:rPr lang="en-US" sz="1200" dirty="0"/>
              <a:t>(</a:t>
            </a:r>
            <a:r>
              <a:rPr lang="en-US" sz="1200" dirty="0" err="1"/>
              <a:t>current.getNext</a:t>
            </a:r>
            <a:r>
              <a:rPr lang="en-US" sz="1200" dirty="0"/>
              <a:t>())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CB019DD-18E7-4D89-5107-B0E4457E4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013" y="1902270"/>
            <a:ext cx="5471521" cy="31819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5DDE384-0C3B-DD2C-03F4-174F6EABB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013" y="5258306"/>
            <a:ext cx="5471522" cy="1233934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1DEDA7CE-BAE7-11F9-F8A3-70B3CB4F5F01}"/>
              </a:ext>
            </a:extLst>
          </p:cNvPr>
          <p:cNvSpPr txBox="1"/>
          <p:nvPr/>
        </p:nvSpPr>
        <p:spPr>
          <a:xfrm>
            <a:off x="317715" y="4866468"/>
            <a:ext cx="4502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被删除的节点哪里去了？</a:t>
            </a:r>
            <a:endParaRPr lang="en-US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CEE3CA6-D25D-AD09-49CF-EDBCC24A367D}"/>
              </a:ext>
            </a:extLst>
          </p:cNvPr>
          <p:cNvSpPr txBox="1"/>
          <p:nvPr/>
        </p:nvSpPr>
        <p:spPr>
          <a:xfrm>
            <a:off x="7394468" y="1754658"/>
            <a:ext cx="3346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删除</a:t>
            </a:r>
            <a:r>
              <a:rPr lang="de-DE" altLang="zh-CN" dirty="0"/>
              <a:t>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45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087FC5F7-D059-933F-3633-FF5C2A10F42C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/>
              <a:t>实现有序列表 ：</a:t>
            </a:r>
            <a:br>
              <a:rPr lang="de-DE" altLang="zh-CN" dirty="0"/>
            </a:br>
            <a:r>
              <a:rPr lang="zh-CN" altLang="en-US" dirty="0"/>
              <a:t>链表</a:t>
            </a:r>
            <a:endParaRPr lang="de-DE" altLang="zh-CN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48089D2-2EC1-1CB2-AC51-086E7BF99D00}"/>
              </a:ext>
            </a:extLst>
          </p:cNvPr>
          <p:cNvSpPr txBox="1"/>
          <p:nvPr/>
        </p:nvSpPr>
        <p:spPr>
          <a:xfrm>
            <a:off x="240224" y="1807560"/>
            <a:ext cx="110126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在有序列表</a:t>
            </a:r>
            <a:r>
              <a:rPr lang="en-US" dirty="0"/>
              <a:t>(ordered list)中，元素的相对位置取决于它们的基本特征。它们通常以升序或者降序排列，并且我们假设元素之间能进行有意义的比较。有序列表的众多操作与无序列表的相同。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9E23070-61CF-53D8-6909-CF4388E4C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59" y="2514176"/>
            <a:ext cx="5775841" cy="48629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EE7B3B5-934F-AEA0-79ED-D6D1508ACEF3}"/>
              </a:ext>
            </a:extLst>
          </p:cNvPr>
          <p:cNvSpPr txBox="1"/>
          <p:nvPr/>
        </p:nvSpPr>
        <p:spPr>
          <a:xfrm>
            <a:off x="320159" y="3038977"/>
            <a:ext cx="61024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class </a:t>
            </a:r>
            <a:r>
              <a:rPr lang="en-US" sz="1200" b="1" dirty="0" err="1"/>
              <a:t>OrderedList</a:t>
            </a:r>
            <a:r>
              <a:rPr lang="en-US" sz="1200" dirty="0"/>
              <a:t>:</a:t>
            </a:r>
          </a:p>
          <a:p>
            <a:pPr lvl="1"/>
            <a:r>
              <a:rPr lang="en-US" sz="1200" dirty="0"/>
              <a:t>def __</a:t>
            </a:r>
            <a:r>
              <a:rPr lang="en-US" sz="1200" dirty="0" err="1"/>
              <a:t>init</a:t>
            </a:r>
            <a:r>
              <a:rPr lang="en-US" sz="1200" dirty="0"/>
              <a:t>__(self):</a:t>
            </a:r>
          </a:p>
          <a:p>
            <a:pPr lvl="1"/>
            <a:r>
              <a:rPr lang="en-US" sz="1200" dirty="0"/>
              <a:t>	</a:t>
            </a:r>
            <a:r>
              <a:rPr lang="en-US" sz="1200" dirty="0" err="1"/>
              <a:t>self.head</a:t>
            </a:r>
            <a:r>
              <a:rPr lang="en-US" sz="1200" dirty="0"/>
              <a:t> = None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163C32E-6BD5-F72D-1C57-50C8D4DAFFAD}"/>
              </a:ext>
            </a:extLst>
          </p:cNvPr>
          <p:cNvSpPr txBox="1"/>
          <p:nvPr/>
        </p:nvSpPr>
        <p:spPr>
          <a:xfrm>
            <a:off x="2595966" y="3081774"/>
            <a:ext cx="84930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因为</a:t>
            </a:r>
            <a:r>
              <a:rPr lang="en-US" dirty="0"/>
              <a:t> </a:t>
            </a:r>
            <a:r>
              <a:rPr lang="en-US" dirty="0" err="1"/>
              <a:t>isEmpty</a:t>
            </a:r>
            <a:r>
              <a:rPr lang="en-US" dirty="0"/>
              <a:t> 和 length 仅与列表中的节点数目有关，而与实际的元素值无关，所以这两个方法在有序列表中的实现与在无序列表中一样。同理，由于仍然需要找到目标元素并且通过更改链接来移除节点，因此 remove </a:t>
            </a:r>
            <a:r>
              <a:rPr lang="en-US" dirty="0" err="1"/>
              <a:t>方法的实现也一样</a:t>
            </a:r>
            <a:r>
              <a:rPr lang="en-US" dirty="0"/>
              <a:t>。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C98371ED-14AD-FBA4-8ED2-322ACC465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029" y="4755550"/>
            <a:ext cx="4965564" cy="1280012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EEFCEBBB-8241-E22D-94B6-3441DE2E8EEC}"/>
              </a:ext>
            </a:extLst>
          </p:cNvPr>
          <p:cNvSpPr txBox="1"/>
          <p:nvPr/>
        </p:nvSpPr>
        <p:spPr>
          <a:xfrm>
            <a:off x="320159" y="3999250"/>
            <a:ext cx="6102456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def </a:t>
            </a:r>
            <a:r>
              <a:rPr lang="en-US" sz="1200" b="1" dirty="0"/>
              <a:t>search</a:t>
            </a:r>
            <a:r>
              <a:rPr lang="en-US" sz="1200" dirty="0"/>
              <a:t>(self, item):</a:t>
            </a:r>
          </a:p>
          <a:p>
            <a:pPr lvl="1"/>
            <a:r>
              <a:rPr lang="en-US" sz="1200" dirty="0"/>
              <a:t>current = </a:t>
            </a:r>
            <a:r>
              <a:rPr lang="en-US" sz="1200" dirty="0" err="1"/>
              <a:t>self.head</a:t>
            </a:r>
            <a:endParaRPr lang="en-US" sz="1200" dirty="0"/>
          </a:p>
          <a:p>
            <a:pPr lvl="1"/>
            <a:r>
              <a:rPr lang="en-US" sz="1200" dirty="0"/>
              <a:t>found = False</a:t>
            </a:r>
          </a:p>
          <a:p>
            <a:pPr lvl="1"/>
            <a:r>
              <a:rPr lang="en-US" sz="1200" dirty="0"/>
              <a:t>stop = False</a:t>
            </a:r>
          </a:p>
          <a:p>
            <a:pPr lvl="1"/>
            <a:r>
              <a:rPr lang="en-US" sz="1200" dirty="0"/>
              <a:t>while current != None and not found and not stop:</a:t>
            </a:r>
          </a:p>
          <a:p>
            <a:pPr lvl="2"/>
            <a:r>
              <a:rPr lang="en-US" sz="1200" dirty="0"/>
              <a:t>if </a:t>
            </a:r>
            <a:r>
              <a:rPr lang="en-US" sz="1200" dirty="0" err="1"/>
              <a:t>current.getData</a:t>
            </a:r>
            <a:r>
              <a:rPr lang="en-US" sz="1200" dirty="0"/>
              <a:t>() == item:</a:t>
            </a:r>
          </a:p>
          <a:p>
            <a:pPr lvl="2"/>
            <a:r>
              <a:rPr lang="en-US" sz="1200" dirty="0"/>
              <a:t>	found = True</a:t>
            </a:r>
          </a:p>
          <a:p>
            <a:pPr lvl="1"/>
            <a:r>
              <a:rPr lang="en-US" sz="1200" dirty="0"/>
              <a:t>	else:</a:t>
            </a:r>
          </a:p>
          <a:p>
            <a:pPr lvl="1"/>
            <a:r>
              <a:rPr lang="en-US" sz="1200" dirty="0"/>
              <a:t>		if </a:t>
            </a:r>
            <a:r>
              <a:rPr lang="en-US" sz="1200" dirty="0" err="1"/>
              <a:t>current.getData</a:t>
            </a:r>
            <a:r>
              <a:rPr lang="en-US" sz="1200" dirty="0"/>
              <a:t>() &gt; item:</a:t>
            </a:r>
          </a:p>
          <a:p>
            <a:pPr lvl="2"/>
            <a:r>
              <a:rPr lang="en-US" sz="1200" dirty="0"/>
              <a:t>		stop = True</a:t>
            </a:r>
          </a:p>
          <a:p>
            <a:pPr lvl="1"/>
            <a:r>
              <a:rPr lang="en-US" sz="1200" dirty="0"/>
              <a:t>		else:</a:t>
            </a:r>
          </a:p>
          <a:p>
            <a:pPr lvl="1"/>
            <a:r>
              <a:rPr lang="en-US" sz="1200" dirty="0"/>
              <a:t>			current = </a:t>
            </a:r>
            <a:r>
              <a:rPr lang="en-US" sz="1200" dirty="0" err="1"/>
              <a:t>current.getNext</a:t>
            </a:r>
            <a:r>
              <a:rPr lang="en-US" sz="1200" dirty="0"/>
              <a:t>()</a:t>
            </a:r>
          </a:p>
          <a:p>
            <a:pPr lvl="1"/>
            <a:r>
              <a:rPr lang="en-US" sz="1200" dirty="0"/>
              <a:t>return found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B75EE4A-3EB4-9734-E969-49C3F2D135E1}"/>
              </a:ext>
            </a:extLst>
          </p:cNvPr>
          <p:cNvSpPr txBox="1"/>
          <p:nvPr/>
        </p:nvSpPr>
        <p:spPr>
          <a:xfrm>
            <a:off x="7229960" y="4386218"/>
            <a:ext cx="343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查找</a:t>
            </a:r>
            <a:r>
              <a:rPr lang="de-DE" dirty="0"/>
              <a:t> 45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496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477614C2-8AD3-0871-5132-7B3A05CB3431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/>
              <a:t>实现有序列表 ：</a:t>
            </a:r>
            <a:br>
              <a:rPr lang="de-DE" altLang="zh-CN" dirty="0"/>
            </a:br>
            <a:r>
              <a:rPr lang="zh-CN" altLang="en-US" dirty="0"/>
              <a:t>链表</a:t>
            </a:r>
            <a:endParaRPr lang="de-DE" altLang="zh-CN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929C437-2D35-DBB2-4D04-977D8EE4F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431" y="2161328"/>
            <a:ext cx="3991031" cy="163074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EF9C56A-9853-18D5-B846-31DCE356A4C2}"/>
              </a:ext>
            </a:extLst>
          </p:cNvPr>
          <p:cNvSpPr txBox="1"/>
          <p:nvPr/>
        </p:nvSpPr>
        <p:spPr>
          <a:xfrm>
            <a:off x="4926524" y="1691322"/>
            <a:ext cx="6102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向有序列表</a:t>
            </a:r>
            <a:r>
              <a:rPr lang="en-US" dirty="0"/>
              <a:t> 17, 26, 54, 77, 93 </a:t>
            </a:r>
            <a:r>
              <a:rPr lang="en-US" dirty="0" err="1"/>
              <a:t>中添加</a:t>
            </a:r>
            <a:r>
              <a:rPr lang="en-US" dirty="0"/>
              <a:t> 31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1D7EF35-343F-051E-29F3-45A1C149CFD0}"/>
              </a:ext>
            </a:extLst>
          </p:cNvPr>
          <p:cNvSpPr txBox="1"/>
          <p:nvPr/>
        </p:nvSpPr>
        <p:spPr>
          <a:xfrm>
            <a:off x="323877" y="1730205"/>
            <a:ext cx="4410855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def </a:t>
            </a:r>
            <a:r>
              <a:rPr lang="en-US" sz="1200" b="1" dirty="0"/>
              <a:t>add</a:t>
            </a:r>
            <a:r>
              <a:rPr lang="en-US" sz="1200" dirty="0"/>
              <a:t>(self, item):</a:t>
            </a:r>
          </a:p>
          <a:p>
            <a:pPr lvl="1"/>
            <a:r>
              <a:rPr lang="en-US" sz="1200" dirty="0"/>
              <a:t>current = </a:t>
            </a:r>
            <a:r>
              <a:rPr lang="en-US" sz="1200" dirty="0" err="1"/>
              <a:t>self.head</a:t>
            </a:r>
            <a:endParaRPr lang="en-US" sz="1200" dirty="0"/>
          </a:p>
          <a:p>
            <a:pPr lvl="1"/>
            <a:r>
              <a:rPr lang="en-US" sz="1200" dirty="0"/>
              <a:t>previous = None</a:t>
            </a:r>
          </a:p>
          <a:p>
            <a:pPr lvl="1"/>
            <a:r>
              <a:rPr lang="en-US" sz="1200" dirty="0"/>
              <a:t>stop = False</a:t>
            </a:r>
          </a:p>
          <a:p>
            <a:pPr lvl="1"/>
            <a:r>
              <a:rPr lang="en-US" sz="1200" dirty="0"/>
              <a:t>while current != None and not stop:</a:t>
            </a:r>
          </a:p>
          <a:p>
            <a:pPr lvl="2"/>
            <a:r>
              <a:rPr lang="en-US" sz="1200" dirty="0"/>
              <a:t>if </a:t>
            </a:r>
            <a:r>
              <a:rPr lang="en-US" sz="1200" dirty="0" err="1"/>
              <a:t>current.getData</a:t>
            </a:r>
            <a:r>
              <a:rPr lang="en-US" sz="1200" dirty="0"/>
              <a:t>() &gt; item:</a:t>
            </a:r>
          </a:p>
          <a:p>
            <a:pPr lvl="2"/>
            <a:r>
              <a:rPr lang="en-US" sz="1200" dirty="0"/>
              <a:t>	stop = True</a:t>
            </a:r>
          </a:p>
          <a:p>
            <a:pPr lvl="2"/>
            <a:r>
              <a:rPr lang="en-US" sz="1200" dirty="0"/>
              <a:t>else:</a:t>
            </a:r>
          </a:p>
          <a:p>
            <a:pPr lvl="3"/>
            <a:r>
              <a:rPr lang="en-US" sz="1200" dirty="0"/>
              <a:t>previous = current</a:t>
            </a:r>
          </a:p>
          <a:p>
            <a:pPr lvl="3"/>
            <a:r>
              <a:rPr lang="en-US" sz="1200" dirty="0"/>
              <a:t>current = </a:t>
            </a:r>
            <a:r>
              <a:rPr lang="en-US" sz="1200" dirty="0" err="1"/>
              <a:t>current.getNext</a:t>
            </a:r>
            <a:r>
              <a:rPr lang="en-US" sz="1200" dirty="0"/>
              <a:t>()</a:t>
            </a:r>
          </a:p>
          <a:p>
            <a:pPr lvl="1"/>
            <a:r>
              <a:rPr lang="en-US" sz="1200" dirty="0"/>
              <a:t>temp = Node(item)</a:t>
            </a:r>
          </a:p>
          <a:p>
            <a:pPr lvl="1"/>
            <a:r>
              <a:rPr lang="en-US" sz="1200" dirty="0"/>
              <a:t>if previous == None:</a:t>
            </a:r>
          </a:p>
          <a:p>
            <a:pPr lvl="2"/>
            <a:r>
              <a:rPr lang="en-US" sz="1200" dirty="0" err="1"/>
              <a:t>temp.setNext</a:t>
            </a:r>
            <a:r>
              <a:rPr lang="en-US" sz="1200" dirty="0"/>
              <a:t>(</a:t>
            </a:r>
            <a:r>
              <a:rPr lang="en-US" sz="1200" dirty="0" err="1"/>
              <a:t>self.head</a:t>
            </a:r>
            <a:r>
              <a:rPr lang="en-US" sz="1200" dirty="0"/>
              <a:t>)</a:t>
            </a:r>
          </a:p>
          <a:p>
            <a:pPr lvl="2"/>
            <a:r>
              <a:rPr lang="en-US" sz="1200" dirty="0" err="1"/>
              <a:t>self.head</a:t>
            </a:r>
            <a:r>
              <a:rPr lang="en-US" sz="1200" dirty="0"/>
              <a:t> = temp</a:t>
            </a:r>
          </a:p>
          <a:p>
            <a:pPr lvl="1"/>
            <a:r>
              <a:rPr lang="en-US" sz="1200" dirty="0"/>
              <a:t>else:</a:t>
            </a:r>
          </a:p>
          <a:p>
            <a:pPr lvl="2"/>
            <a:r>
              <a:rPr lang="en-US" sz="1200" dirty="0" err="1"/>
              <a:t>temp.setNext</a:t>
            </a:r>
            <a:r>
              <a:rPr lang="en-US" sz="1200" dirty="0"/>
              <a:t>(current)</a:t>
            </a:r>
          </a:p>
          <a:p>
            <a:pPr lvl="2"/>
            <a:r>
              <a:rPr lang="en-US" sz="1200" dirty="0" err="1"/>
              <a:t>previous.setNext</a:t>
            </a:r>
            <a:r>
              <a:rPr lang="en-US" sz="1200" dirty="0"/>
              <a:t>(temp)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F4D4BC3-984E-44D4-D6A9-EB3914FC0CBF}"/>
              </a:ext>
            </a:extLst>
          </p:cNvPr>
          <p:cNvSpPr txBox="1"/>
          <p:nvPr/>
        </p:nvSpPr>
        <p:spPr>
          <a:xfrm>
            <a:off x="4852056" y="3982474"/>
            <a:ext cx="61024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和无序列表一样，由于</a:t>
            </a:r>
            <a:r>
              <a:rPr lang="en-US" dirty="0"/>
              <a:t> current </a:t>
            </a:r>
            <a:r>
              <a:rPr lang="en-US" dirty="0" err="1"/>
              <a:t>无法提供对待修改节点的访问，因此使用额外的引用previous</a:t>
            </a:r>
            <a:r>
              <a:rPr lang="en-US" dirty="0"/>
              <a:t> </a:t>
            </a:r>
            <a:r>
              <a:rPr lang="en-US" dirty="0" err="1"/>
              <a:t>是十分必要的</a:t>
            </a:r>
            <a:r>
              <a:rPr lang="en-US" dirty="0"/>
              <a:t>。</a:t>
            </a:r>
          </a:p>
          <a:p>
            <a:r>
              <a:rPr lang="zh-CN" altLang="en-US" dirty="0"/>
              <a:t>一旦创建了新节点，唯一的问题就是它会被添加到链表的开头还是中间某个位置。</a:t>
            </a:r>
            <a:r>
              <a:rPr lang="en-US" altLang="zh-CN" dirty="0"/>
              <a:t>previous== None</a:t>
            </a:r>
            <a:r>
              <a:rPr lang="zh-CN" altLang="en-US" dirty="0"/>
              <a:t>可以提供答案。</a:t>
            </a:r>
            <a:endParaRPr lang="en-US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03E129D-8ACA-2B8D-8CC2-B8D85885888E}"/>
              </a:ext>
            </a:extLst>
          </p:cNvPr>
          <p:cNvSpPr txBox="1"/>
          <p:nvPr/>
        </p:nvSpPr>
        <p:spPr>
          <a:xfrm>
            <a:off x="4852056" y="5373205"/>
            <a:ext cx="5589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endParaRPr lang="en-US" altLang="zh-CN" dirty="0"/>
          </a:p>
          <a:p>
            <a:r>
              <a:rPr lang="zh-CN" altLang="en-US" dirty="0"/>
              <a:t>如果向该列表中再插入</a:t>
            </a:r>
            <a:r>
              <a:rPr lang="en-US" altLang="zh-CN" dirty="0"/>
              <a:t>93</a:t>
            </a:r>
            <a:r>
              <a:rPr lang="zh-CN" altLang="en-US" dirty="0"/>
              <a:t>呢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815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EB50125-A744-DA31-4E51-C5B545D84953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/>
              <a:t>算法时间复杂度</a:t>
            </a:r>
            <a:endParaRPr lang="de-DE" altLang="zh-CN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76C69A3-808C-81D5-3FEB-D6F957C0BBEA}"/>
              </a:ext>
            </a:extLst>
          </p:cNvPr>
          <p:cNvSpPr txBox="1"/>
          <p:nvPr/>
        </p:nvSpPr>
        <p:spPr>
          <a:xfrm>
            <a:off x="346229" y="4134872"/>
            <a:ext cx="10608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大 </a:t>
            </a:r>
            <a:r>
              <a:rPr lang="en-US" altLang="zh-CN" dirty="0"/>
              <a:t>O </a:t>
            </a:r>
            <a:r>
              <a:rPr lang="zh-CN" altLang="en-US" dirty="0"/>
              <a:t>不关注算法所用的时间，只关注其所用的步数。大 </a:t>
            </a:r>
            <a:r>
              <a:rPr lang="en-US" altLang="zh-CN" dirty="0"/>
              <a:t>O </a:t>
            </a:r>
            <a:r>
              <a:rPr lang="zh-CN" altLang="en-US" dirty="0"/>
              <a:t>表示法指出了最糟情况下的运行时间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EFEE370-CFDB-E044-CBF5-52A293F21855}"/>
              </a:ext>
            </a:extLst>
          </p:cNvPr>
          <p:cNvSpPr txBox="1"/>
          <p:nvPr/>
        </p:nvSpPr>
        <p:spPr>
          <a:xfrm>
            <a:off x="346229" y="1711577"/>
            <a:ext cx="1026480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语句总的执行次数</a:t>
            </a:r>
            <a:r>
              <a:rPr lang="en-US" altLang="zh-CN" dirty="0"/>
              <a:t>T(n)</a:t>
            </a:r>
            <a:r>
              <a:rPr lang="zh-CN" altLang="en-US" dirty="0"/>
              <a:t>是关于</a:t>
            </a:r>
            <a:r>
              <a:rPr lang="zh-CN" altLang="en-US" b="1" dirty="0"/>
              <a:t>问题规模</a:t>
            </a:r>
            <a:r>
              <a:rPr lang="en-US" altLang="zh-CN" b="1" dirty="0"/>
              <a:t> </a:t>
            </a:r>
            <a:r>
              <a:rPr lang="en-US" altLang="zh-CN" dirty="0"/>
              <a:t>(size of the problem) </a:t>
            </a:r>
            <a:r>
              <a:rPr lang="en-US" altLang="zh-CN" b="1" dirty="0"/>
              <a:t>n</a:t>
            </a:r>
            <a:r>
              <a:rPr lang="zh-CN" altLang="en-US" dirty="0"/>
              <a:t>的函数。</a:t>
            </a:r>
            <a:endParaRPr lang="en-US" altLang="zh-CN" dirty="0"/>
          </a:p>
          <a:p>
            <a:endParaRPr lang="de-DE" altLang="zh-CN" dirty="0"/>
          </a:p>
          <a:p>
            <a:r>
              <a:rPr lang="zh-CN" altLang="en-US" dirty="0"/>
              <a:t>算法分析即分析</a:t>
            </a:r>
            <a:r>
              <a:rPr lang="en-US" altLang="zh-CN" dirty="0"/>
              <a:t>T(n)</a:t>
            </a:r>
            <a:r>
              <a:rPr lang="zh-CN" altLang="en-US" dirty="0"/>
              <a:t>随</a:t>
            </a:r>
            <a:r>
              <a:rPr lang="en-US" altLang="zh-CN" dirty="0"/>
              <a:t>n</a:t>
            </a:r>
            <a:r>
              <a:rPr lang="zh-CN" altLang="en-US" dirty="0"/>
              <a:t>的变化情况并确定</a:t>
            </a:r>
            <a:r>
              <a:rPr lang="en-US" altLang="zh-CN" dirty="0"/>
              <a:t>T(n)</a:t>
            </a:r>
            <a:r>
              <a:rPr lang="zh-CN" altLang="en-US" dirty="0"/>
              <a:t>的</a:t>
            </a:r>
            <a:r>
              <a:rPr lang="zh-CN" altLang="en-US" b="1" dirty="0"/>
              <a:t>数量级</a:t>
            </a:r>
            <a:r>
              <a:rPr lang="de-DE" altLang="zh-CN" dirty="0"/>
              <a:t>(</a:t>
            </a:r>
            <a:r>
              <a:rPr lang="de-DE" altLang="zh-CN" dirty="0" err="1"/>
              <a:t>order</a:t>
            </a:r>
            <a:r>
              <a:rPr lang="de-DE" altLang="zh-CN" dirty="0"/>
              <a:t> </a:t>
            </a:r>
            <a:r>
              <a:rPr lang="de-DE" altLang="zh-CN" dirty="0" err="1"/>
              <a:t>of</a:t>
            </a:r>
            <a:r>
              <a:rPr lang="de-DE" altLang="zh-CN" dirty="0"/>
              <a:t> </a:t>
            </a:r>
            <a:r>
              <a:rPr lang="de-DE" altLang="zh-CN" dirty="0" err="1"/>
              <a:t>magnitude</a:t>
            </a:r>
            <a:r>
              <a:rPr lang="de-DE" altLang="zh-CN" dirty="0"/>
              <a:t>)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算法的时间复杂度，也就是算法的时间量度，记作：</a:t>
            </a:r>
            <a:r>
              <a:rPr lang="en-US" altLang="zh-CN" dirty="0"/>
              <a:t>T(n)=O(f(n))</a:t>
            </a:r>
            <a:r>
              <a:rPr lang="zh-CN" altLang="en-US" dirty="0"/>
              <a:t>。它表示随问题规模</a:t>
            </a:r>
            <a:r>
              <a:rPr lang="en-US" altLang="zh-CN" dirty="0"/>
              <a:t>n</a:t>
            </a:r>
            <a:r>
              <a:rPr lang="zh-CN" altLang="en-US" dirty="0"/>
              <a:t>的增大，算法执行时间的增长率和</a:t>
            </a:r>
            <a:r>
              <a:rPr lang="en-US" altLang="zh-CN" dirty="0"/>
              <a:t>f(n)</a:t>
            </a:r>
            <a:r>
              <a:rPr lang="zh-CN" altLang="en-US" dirty="0"/>
              <a:t>的增长率相同，称作算法的渐近时间复杂度，简称为时间复杂度。其中</a:t>
            </a:r>
            <a:r>
              <a:rPr lang="en-US" altLang="zh-CN" dirty="0"/>
              <a:t>f(n)</a:t>
            </a:r>
            <a:r>
              <a:rPr lang="zh-CN" altLang="en-US" dirty="0"/>
              <a:t>是问题规模</a:t>
            </a:r>
            <a:r>
              <a:rPr lang="en-US" altLang="zh-CN" dirty="0"/>
              <a:t>n</a:t>
            </a:r>
            <a:r>
              <a:rPr lang="zh-CN" altLang="en-US" dirty="0"/>
              <a:t>的某个函数。</a:t>
            </a:r>
            <a:r>
              <a:rPr lang="de-DE" altLang="zh-CN" dirty="0">
                <a:sym typeface="Wingdings" panose="05000000000000000000" pitchFamily="2" charset="2"/>
              </a:rPr>
              <a:t> Big-O </a:t>
            </a:r>
            <a:r>
              <a:rPr lang="zh-CN" altLang="en-US" dirty="0">
                <a:sym typeface="Wingdings" panose="05000000000000000000" pitchFamily="2" charset="2"/>
              </a:rPr>
              <a:t>大</a:t>
            </a:r>
            <a:r>
              <a:rPr lang="en-US" altLang="zh-CN" dirty="0">
                <a:sym typeface="Wingdings" panose="05000000000000000000" pitchFamily="2" charset="2"/>
              </a:rPr>
              <a:t>O</a:t>
            </a:r>
            <a:r>
              <a:rPr lang="zh-CN" altLang="en-US" dirty="0">
                <a:sym typeface="Wingdings" panose="05000000000000000000" pitchFamily="2" charset="2"/>
              </a:rPr>
              <a:t>表示法</a:t>
            </a:r>
            <a:endParaRPr lang="en-US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D40FD73-3D06-0872-17BD-4F2803A21760}"/>
              </a:ext>
            </a:extLst>
          </p:cNvPr>
          <p:cNvSpPr txBox="1"/>
          <p:nvPr/>
        </p:nvSpPr>
        <p:spPr>
          <a:xfrm>
            <a:off x="346229" y="3709047"/>
            <a:ext cx="86757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一般情况下，随着</a:t>
            </a:r>
            <a:r>
              <a:rPr lang="en-US" altLang="zh-CN" dirty="0"/>
              <a:t>n</a:t>
            </a:r>
            <a:r>
              <a:rPr lang="zh-CN" altLang="en-US" dirty="0"/>
              <a:t>的增大，</a:t>
            </a:r>
            <a:r>
              <a:rPr lang="en-US" altLang="zh-CN" dirty="0"/>
              <a:t>T(n)</a:t>
            </a:r>
            <a:r>
              <a:rPr lang="zh-CN" altLang="en-US" dirty="0"/>
              <a:t>增长最慢的算法为最优算法。</a:t>
            </a:r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2E07056-DF0D-A2B1-227F-2B1F1E1E056A}"/>
              </a:ext>
            </a:extLst>
          </p:cNvPr>
          <p:cNvSpPr txBox="1"/>
          <p:nvPr/>
        </p:nvSpPr>
        <p:spPr>
          <a:xfrm>
            <a:off x="346229" y="5111913"/>
            <a:ext cx="6103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分析算法的复杂度，关键就是要分析循环结构的运行情况</a:t>
            </a:r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D3B14AA-D097-CB64-1777-38C6E9930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30" y="4622741"/>
            <a:ext cx="1896743" cy="27641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C798D4A-A063-C46F-8B9C-5DA25BCA7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43" y="4637038"/>
            <a:ext cx="762510" cy="24781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197899-5439-7BF0-414F-3BD962CDC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9075" y="4617975"/>
            <a:ext cx="514694" cy="28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14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F94D8C59-26B8-E9D2-9AF8-D087C55A1C65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推导大</a:t>
            </a:r>
            <a:r>
              <a:rPr lang="en-US" altLang="zh-CN" dirty="0"/>
              <a:t>O</a:t>
            </a:r>
            <a:r>
              <a:rPr lang="zh-CN" altLang="en-US" dirty="0"/>
              <a:t>阶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2E07056-DF0D-A2B1-227F-2B1F1E1E056A}"/>
              </a:ext>
            </a:extLst>
          </p:cNvPr>
          <p:cNvSpPr txBox="1"/>
          <p:nvPr/>
        </p:nvSpPr>
        <p:spPr>
          <a:xfrm>
            <a:off x="271984" y="1933622"/>
            <a:ext cx="610339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分析算法的复杂度，关键就是要分析循环结构的运行情况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zh-CN" altLang="en-US" dirty="0"/>
              <a:t>常数阶</a:t>
            </a:r>
            <a:endParaRPr lang="de-DE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线性阶</a:t>
            </a:r>
            <a:endParaRPr lang="de-DE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对数阶</a:t>
            </a:r>
            <a:endParaRPr lang="de-DE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平方阶 </a:t>
            </a:r>
            <a:r>
              <a:rPr lang="de-DE" altLang="zh-CN" dirty="0"/>
              <a:t>O(n</a:t>
            </a:r>
            <a:r>
              <a:rPr lang="de-DE" altLang="zh-CN" baseline="30000" dirty="0"/>
              <a:t>2</a:t>
            </a:r>
            <a:r>
              <a:rPr lang="de-DE" altLang="zh-CN" dirty="0"/>
              <a:t>),O(m*n)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5FA0EFB-8783-573A-651B-96DD825C0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953" y="3398512"/>
            <a:ext cx="3516763" cy="125115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98A7815-5F07-AC8F-A960-C17583423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4" y="3398512"/>
            <a:ext cx="3359745" cy="262756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5AFE04D-AD38-4361-473B-2236CAD11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952" y="4712296"/>
            <a:ext cx="3516764" cy="157132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FED61DC-8A17-498F-22BA-BEB2051888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4966" y="3107122"/>
            <a:ext cx="3031286" cy="150424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A00E3B8-8F74-9F22-D698-F2FF37F29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4966" y="4682143"/>
            <a:ext cx="2788801" cy="169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26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C36D98BD-53D3-5DDB-AEDF-F091DE31224F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/>
              <a:t>算法空间复杂度</a:t>
            </a:r>
            <a:endParaRPr lang="de-DE" altLang="zh-CN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76C69A3-808C-81D5-3FEB-D6F957C0BBEA}"/>
              </a:ext>
            </a:extLst>
          </p:cNvPr>
          <p:cNvSpPr txBox="1"/>
          <p:nvPr/>
        </p:nvSpPr>
        <p:spPr>
          <a:xfrm>
            <a:off x="506027" y="1864311"/>
            <a:ext cx="106088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空间来换取时间，比如说，要判断某某年是不是闰年，你可能会花一点心思写了一个算法，而且由于是一个算法，也就意味着，每次给一个年份，都是要通过计算得到是否是闰年的结果。还有另一个办法就是，事先建立一个有</a:t>
            </a:r>
            <a:r>
              <a:rPr lang="en-US" altLang="zh-CN" dirty="0"/>
              <a:t>2050</a:t>
            </a:r>
            <a:r>
              <a:rPr lang="zh-CN" altLang="en-US" dirty="0"/>
              <a:t>个元素的数组（年数略比现实多一点），然后把所有的年份按下标的数字对应，如果是闰年，此数组项的值就是</a:t>
            </a:r>
            <a:r>
              <a:rPr lang="en-US" altLang="zh-CN" dirty="0"/>
              <a:t>1</a:t>
            </a:r>
            <a:r>
              <a:rPr lang="zh-CN" altLang="en-US" dirty="0"/>
              <a:t>，如果不是值为</a:t>
            </a:r>
            <a:r>
              <a:rPr lang="en-US" altLang="zh-CN" dirty="0"/>
              <a:t>0</a:t>
            </a:r>
            <a:r>
              <a:rPr lang="zh-CN" altLang="en-US" dirty="0"/>
              <a:t>。这样，所谓的判断某一年是否是闰年</a:t>
            </a:r>
            <a:r>
              <a:rPr lang="de-DE" altLang="zh-CN" dirty="0"/>
              <a:t>,</a:t>
            </a:r>
            <a:r>
              <a:rPr lang="zh-CN" altLang="en-US" dirty="0"/>
              <a:t>就变成了查找这个数组的某一项的值是多少的问题。此时，我们的运算是最小化了，但是硬盘上或者内存中需</a:t>
            </a:r>
          </a:p>
          <a:p>
            <a:r>
              <a:rPr lang="zh-CN" altLang="en-US" dirty="0"/>
              <a:t>要存储这</a:t>
            </a:r>
            <a:r>
              <a:rPr lang="en-US" altLang="zh-CN" dirty="0"/>
              <a:t>2050</a:t>
            </a:r>
            <a:r>
              <a:rPr lang="zh-CN" altLang="en-US" dirty="0"/>
              <a:t>个</a:t>
            </a:r>
            <a:r>
              <a:rPr lang="en-US" altLang="zh-CN" dirty="0"/>
              <a:t>0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。</a:t>
            </a:r>
            <a:endParaRPr lang="de-DE" altLang="zh-CN" dirty="0"/>
          </a:p>
          <a:p>
            <a:r>
              <a:rPr lang="zh-CN" altLang="en-US" dirty="0"/>
              <a:t>若算法执行时所需的辅助空间相对于输入数据量而言是个常数，则称此算法为原地工作，空间复杂度为</a:t>
            </a:r>
            <a:r>
              <a:rPr lang="en-US" altLang="zh-CN" dirty="0"/>
              <a:t>O(1)</a:t>
            </a:r>
            <a:r>
              <a:rPr lang="zh-CN" altLang="en-US" dirty="0"/>
              <a:t>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170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3B99A0B4-330F-83C6-1F3E-B76B310029DC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altLang="zh-CN" dirty="0"/>
              <a:t>Python </a:t>
            </a:r>
            <a:r>
              <a:rPr lang="zh-CN" altLang="en-US" dirty="0"/>
              <a:t>数据结构的性能</a:t>
            </a:r>
            <a:endParaRPr lang="de-DE" altLang="zh-CN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262E2C5-917F-10FA-9B2A-C214AD2EB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13" y="1787610"/>
            <a:ext cx="6205534" cy="37552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97D25D3-5113-0C4F-BA9D-AE8187997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684" y="1793484"/>
            <a:ext cx="6035373" cy="178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99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9027D6C8-8D6A-492A-932B-C31AABF1FFAC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/>
              <a:t>栈（</a:t>
            </a:r>
            <a:r>
              <a:rPr lang="en-US" altLang="zh-CN" dirty="0"/>
              <a:t>stack</a:t>
            </a:r>
            <a:r>
              <a:rPr lang="zh-CN" altLang="en-US" dirty="0"/>
              <a:t>）</a:t>
            </a:r>
            <a:br>
              <a:rPr lang="de-DE" altLang="zh-CN" dirty="0"/>
            </a:br>
            <a:r>
              <a:rPr lang="de-DE" altLang="zh-CN" dirty="0"/>
              <a:t>LIFO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3FB197-F924-F1FB-D3D2-B09403C9CE59}"/>
              </a:ext>
            </a:extLst>
          </p:cNvPr>
          <p:cNvSpPr txBox="1"/>
          <p:nvPr/>
        </p:nvSpPr>
        <p:spPr>
          <a:xfrm>
            <a:off x="449450" y="1746911"/>
            <a:ext cx="107787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栈有时也被称作“下推栈”。它是有序集合，添加操作和移除操作总发生在同一端，即“顶端”，另一端则被称为“底端”。栈中的元素离底端越近，代表其在栈中的时间越长，因此栈的底端具有非常重要的意义。最新添加的元素将被最先移除。这种排序原则被称作 </a:t>
            </a:r>
            <a:r>
              <a:rPr lang="en-US" dirty="0" err="1"/>
              <a:t>LIFO（last-in</a:t>
            </a:r>
            <a:r>
              <a:rPr lang="en-US" dirty="0"/>
              <a:t> first-out），</a:t>
            </a:r>
            <a:r>
              <a:rPr lang="en-US" dirty="0" err="1"/>
              <a:t>即后进先出</a:t>
            </a:r>
            <a:r>
              <a:rPr lang="en-US" dirty="0"/>
              <a:t>。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052ABB1-200A-2CC8-EA82-A3BC9E8F8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910" y="3053235"/>
            <a:ext cx="4559689" cy="175988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1FD6C50-C5F2-9620-1CF6-383EF0470DF2}"/>
              </a:ext>
            </a:extLst>
          </p:cNvPr>
          <p:cNvSpPr txBox="1"/>
          <p:nvPr/>
        </p:nvSpPr>
        <p:spPr>
          <a:xfrm>
            <a:off x="292288" y="2822576"/>
            <a:ext cx="6436337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ADT 栈(stack)</a:t>
            </a:r>
          </a:p>
          <a:p>
            <a:r>
              <a:rPr lang="en-US" sz="1200" dirty="0"/>
              <a:t>Data</a:t>
            </a:r>
          </a:p>
          <a:p>
            <a:r>
              <a:rPr lang="en-US" sz="1200" dirty="0"/>
              <a:t>	</a:t>
            </a:r>
            <a:r>
              <a:rPr lang="en-US" sz="1200" dirty="0" err="1"/>
              <a:t>同线性表。元素具有相同的类型，相邻元素具有前驱和后继关系</a:t>
            </a:r>
            <a:r>
              <a:rPr lang="en-US" sz="1200" dirty="0"/>
              <a:t>。</a:t>
            </a:r>
          </a:p>
          <a:p>
            <a:r>
              <a:rPr lang="en-US" sz="1200" dirty="0"/>
              <a:t>Operation</a:t>
            </a:r>
          </a:p>
          <a:p>
            <a:pPr lvl="1"/>
            <a:r>
              <a:rPr lang="en-US" altLang="zh-CN" sz="1200" dirty="0"/>
              <a:t>Stack()</a:t>
            </a:r>
            <a:r>
              <a:rPr lang="zh-CN" altLang="en-US" sz="1200" dirty="0"/>
              <a:t>创建一个空栈。它不需要参数，且会返回一个空栈。</a:t>
            </a:r>
          </a:p>
          <a:p>
            <a:pPr lvl="1"/>
            <a:r>
              <a:rPr lang="en-US" altLang="zh-CN" sz="1200" dirty="0"/>
              <a:t>push(item)</a:t>
            </a:r>
            <a:r>
              <a:rPr lang="zh-CN" altLang="en-US" sz="1200" dirty="0"/>
              <a:t>将一个元素添加到栈的顶端。它需要一个参数 </a:t>
            </a:r>
            <a:r>
              <a:rPr lang="en-US" altLang="zh-CN" sz="1200" dirty="0"/>
              <a:t>item</a:t>
            </a:r>
            <a:r>
              <a:rPr lang="zh-CN" altLang="en-US" sz="1200" dirty="0"/>
              <a:t>，且无返回值。</a:t>
            </a:r>
          </a:p>
          <a:p>
            <a:pPr lvl="1"/>
            <a:r>
              <a:rPr lang="en-US" altLang="zh-CN" sz="1200" dirty="0"/>
              <a:t>pop()</a:t>
            </a:r>
            <a:r>
              <a:rPr lang="zh-CN" altLang="en-US" sz="1200" dirty="0"/>
              <a:t>将栈顶端的元素移除。它不需要参数，但会返回顶端的元素，并且修改栈的内容。</a:t>
            </a:r>
          </a:p>
          <a:p>
            <a:pPr lvl="1"/>
            <a:r>
              <a:rPr lang="en-US" altLang="zh-CN" sz="1200" dirty="0"/>
              <a:t>peek()</a:t>
            </a:r>
            <a:r>
              <a:rPr lang="zh-CN" altLang="en-US" sz="1200" dirty="0"/>
              <a:t>返回栈顶端的元素，但是并不移除该元素。它不需要参数，也不会修改栈的内容。</a:t>
            </a:r>
          </a:p>
          <a:p>
            <a:pPr lvl="1"/>
            <a:r>
              <a:rPr lang="en-US" altLang="zh-CN" sz="1200" dirty="0" err="1"/>
              <a:t>isEmpty</a:t>
            </a:r>
            <a:r>
              <a:rPr lang="en-US" altLang="zh-CN" sz="1200" dirty="0"/>
              <a:t>()</a:t>
            </a:r>
            <a:r>
              <a:rPr lang="zh-CN" altLang="en-US" sz="1200" dirty="0"/>
              <a:t>检查栈是否为空。它不需要参数，且会返回一个布尔值。</a:t>
            </a:r>
          </a:p>
          <a:p>
            <a:pPr lvl="1"/>
            <a:r>
              <a:rPr lang="en-US" altLang="zh-CN" sz="1200" dirty="0"/>
              <a:t>size()</a:t>
            </a:r>
            <a:r>
              <a:rPr lang="zh-CN" altLang="en-US" sz="1200" dirty="0"/>
              <a:t>返回栈中元素的数目。它不需要参数，且会返回一个整数。 </a:t>
            </a:r>
            <a:endParaRPr lang="en-US" altLang="zh-CN" sz="1200" dirty="0"/>
          </a:p>
          <a:p>
            <a:r>
              <a:rPr lang="en-US" sz="1200" dirty="0" err="1"/>
              <a:t>endADT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10071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094E2E1C-5369-2423-440C-3D136340CE26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/>
              <a:t>栈（</a:t>
            </a:r>
            <a:r>
              <a:rPr lang="en-US" altLang="zh-CN" dirty="0"/>
              <a:t>stack</a:t>
            </a:r>
            <a:r>
              <a:rPr lang="zh-CN" altLang="en-US" dirty="0"/>
              <a:t>）</a:t>
            </a:r>
            <a:br>
              <a:rPr lang="de-DE" altLang="zh-CN" dirty="0"/>
            </a:br>
            <a:r>
              <a:rPr lang="zh-CN" altLang="en-US" dirty="0"/>
              <a:t>使用</a:t>
            </a:r>
            <a:r>
              <a:rPr lang="en-US" altLang="zh-CN" dirty="0"/>
              <a:t>python</a:t>
            </a:r>
            <a:r>
              <a:rPr lang="zh-CN" altLang="en-US" dirty="0"/>
              <a:t>列表实现</a:t>
            </a:r>
            <a:endParaRPr lang="de-DE" altLang="zh-CN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002AD0F-364A-C64B-9229-A8CF773CF361}"/>
              </a:ext>
            </a:extLst>
          </p:cNvPr>
          <p:cNvSpPr txBox="1"/>
          <p:nvPr/>
        </p:nvSpPr>
        <p:spPr>
          <a:xfrm>
            <a:off x="602393" y="4193735"/>
            <a:ext cx="4130245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effectLst/>
                <a:latin typeface="Consolas" panose="020B0609020204030204" pitchFamily="49" charset="0"/>
              </a:rPr>
              <a:t>class Stack: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def __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init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__(self):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self.items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def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isEmpty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(self):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    return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self.items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 == []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def </a:t>
            </a:r>
            <a:r>
              <a:rPr lang="en-US" sz="1100" b="1" dirty="0">
                <a:effectLst/>
                <a:latin typeface="Consolas" panose="020B0609020204030204" pitchFamily="49" charset="0"/>
              </a:rPr>
              <a:t>push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(self, item):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self.items.</a:t>
            </a:r>
            <a:r>
              <a:rPr lang="en-US" sz="1100" b="1" dirty="0" err="1">
                <a:effectLst/>
                <a:latin typeface="Consolas" panose="020B0609020204030204" pitchFamily="49" charset="0"/>
              </a:rPr>
              <a:t>append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(item)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def </a:t>
            </a:r>
            <a:r>
              <a:rPr lang="en-US" sz="1100" b="1" dirty="0">
                <a:effectLst/>
                <a:latin typeface="Consolas" panose="020B0609020204030204" pitchFamily="49" charset="0"/>
              </a:rPr>
              <a:t>pop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(self):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    return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self.items.</a:t>
            </a:r>
            <a:r>
              <a:rPr lang="en-US" sz="1100" b="1" dirty="0" err="1">
                <a:effectLst/>
                <a:latin typeface="Consolas" panose="020B0609020204030204" pitchFamily="49" charset="0"/>
              </a:rPr>
              <a:t>pop</a:t>
            </a:r>
            <a:r>
              <a:rPr lang="en-US" sz="1100" b="1" dirty="0"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def peek(self):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    return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self.items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[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self.items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)-1]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def size(self):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    return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self.items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F379CCE-5E7D-E072-25AC-A3332C985E5C}"/>
              </a:ext>
            </a:extLst>
          </p:cNvPr>
          <p:cNvSpPr txBox="1"/>
          <p:nvPr/>
        </p:nvSpPr>
        <p:spPr>
          <a:xfrm>
            <a:off x="676533" y="1754658"/>
            <a:ext cx="3734829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effectLst/>
                <a:latin typeface="Consolas" panose="020B0609020204030204" pitchFamily="49" charset="0"/>
              </a:rPr>
              <a:t>class Stack: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	def __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init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__(self):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		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self.items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	def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isEmpty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(self):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		return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self.items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 == []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	def </a:t>
            </a:r>
            <a:r>
              <a:rPr lang="en-US" sz="1100" b="1" dirty="0">
                <a:effectLst/>
                <a:latin typeface="Consolas" panose="020B0609020204030204" pitchFamily="49" charset="0"/>
              </a:rPr>
              <a:t>push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(self, item):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		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self.items.</a:t>
            </a:r>
            <a:r>
              <a:rPr lang="en-US" sz="1100" b="1" dirty="0" err="1">
                <a:effectLst/>
                <a:latin typeface="Consolas" panose="020B0609020204030204" pitchFamily="49" charset="0"/>
              </a:rPr>
              <a:t>insert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(0, item)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	def </a:t>
            </a:r>
            <a:r>
              <a:rPr lang="en-US" sz="1100" b="1" dirty="0">
                <a:effectLst/>
                <a:latin typeface="Consolas" panose="020B0609020204030204" pitchFamily="49" charset="0"/>
              </a:rPr>
              <a:t>pop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(self):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		return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self.items.</a:t>
            </a:r>
            <a:r>
              <a:rPr lang="en-US" sz="1100" b="1" dirty="0" err="1">
                <a:effectLst/>
                <a:latin typeface="Consolas" panose="020B0609020204030204" pitchFamily="49" charset="0"/>
              </a:rPr>
              <a:t>pop</a:t>
            </a:r>
            <a:r>
              <a:rPr lang="en-US" sz="1100" b="1" dirty="0">
                <a:effectLst/>
                <a:latin typeface="Consolas" panose="020B0609020204030204" pitchFamily="49" charset="0"/>
              </a:rPr>
              <a:t>(0)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	def peek(self):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		return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self.items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[0]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	def size(self):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return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self.items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76A339C-36CC-5EB7-9B46-1684EADCE957}"/>
              </a:ext>
            </a:extLst>
          </p:cNvPr>
          <p:cNvSpPr txBox="1"/>
          <p:nvPr/>
        </p:nvSpPr>
        <p:spPr>
          <a:xfrm>
            <a:off x="6318422" y="2491947"/>
            <a:ext cx="314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O(n)</a:t>
            </a:r>
            <a:endParaRPr lang="en-US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56603B7-EB53-9ABD-BD78-A9B20D840BD5}"/>
              </a:ext>
            </a:extLst>
          </p:cNvPr>
          <p:cNvSpPr txBox="1"/>
          <p:nvPr/>
        </p:nvSpPr>
        <p:spPr>
          <a:xfrm>
            <a:off x="6273113" y="5155536"/>
            <a:ext cx="314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O(1)</a:t>
            </a:r>
            <a:endParaRPr lang="en-US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6168DD0-EF9F-DDC3-FBE8-0A951D1C4CEA}"/>
              </a:ext>
            </a:extLst>
          </p:cNvPr>
          <p:cNvSpPr txBox="1"/>
          <p:nvPr/>
        </p:nvSpPr>
        <p:spPr>
          <a:xfrm>
            <a:off x="5706762" y="1845616"/>
            <a:ext cx="4366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Wingdings" panose="05000000000000000000" pitchFamily="2" charset="2"/>
              </a:rPr>
              <a:t>方法</a:t>
            </a:r>
            <a:r>
              <a:rPr lang="en-US" altLang="zh-CN" dirty="0">
                <a:sym typeface="Wingdings" panose="05000000000000000000" pitchFamily="2" charset="2"/>
              </a:rPr>
              <a:t>1 </a:t>
            </a:r>
            <a:r>
              <a:rPr lang="zh-CN" altLang="en-US" dirty="0">
                <a:sym typeface="Wingdings" panose="05000000000000000000" pitchFamily="2" charset="2"/>
              </a:rPr>
              <a:t>将列表的头部作为栈的顶端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[2, 6, 9, 11, 29</a:t>
            </a:r>
            <a:r>
              <a:rPr lang="de-DE" b="1" dirty="0">
                <a:sym typeface="Wingdings" panose="05000000000000000000" pitchFamily="2" charset="2"/>
              </a:rPr>
              <a:t>]</a:t>
            </a:r>
            <a:endParaRPr lang="en-US" b="1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E4BD727-C5FA-59B1-97D8-EAB2C965DFC6}"/>
              </a:ext>
            </a:extLst>
          </p:cNvPr>
          <p:cNvSpPr txBox="1"/>
          <p:nvPr/>
        </p:nvSpPr>
        <p:spPr>
          <a:xfrm>
            <a:off x="5706762" y="4120977"/>
            <a:ext cx="4366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Wingdings" panose="05000000000000000000" pitchFamily="2" charset="2"/>
              </a:rPr>
              <a:t>方法</a:t>
            </a:r>
            <a:r>
              <a:rPr lang="en-US" altLang="zh-CN" dirty="0">
                <a:sym typeface="Wingdings" panose="05000000000000000000" pitchFamily="2" charset="2"/>
              </a:rPr>
              <a:t>2 </a:t>
            </a:r>
            <a:r>
              <a:rPr lang="zh-CN" altLang="en-US" dirty="0">
                <a:sym typeface="Wingdings" panose="05000000000000000000" pitchFamily="2" charset="2"/>
              </a:rPr>
              <a:t>列表的尾部是栈的顶端 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de-DE" b="1" dirty="0">
                <a:sym typeface="Wingdings" panose="05000000000000000000" pitchFamily="2" charset="2"/>
              </a:rPr>
              <a:t>[</a:t>
            </a:r>
            <a:r>
              <a:rPr lang="de-DE" dirty="0">
                <a:sym typeface="Wingdings" panose="05000000000000000000" pitchFamily="2" charset="2"/>
              </a:rPr>
              <a:t>2, 6, 9, 11, 29] 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84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094E2E1C-5369-2423-440C-3D136340CE26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/>
              <a:t>栈（</a:t>
            </a:r>
            <a:r>
              <a:rPr lang="en-US" altLang="zh-CN" dirty="0"/>
              <a:t>stack</a:t>
            </a:r>
            <a:r>
              <a:rPr lang="zh-CN" altLang="en-US" dirty="0"/>
              <a:t>）</a:t>
            </a:r>
            <a:br>
              <a:rPr lang="de-DE" altLang="zh-CN" dirty="0"/>
            </a:br>
            <a:r>
              <a:rPr lang="zh-CN" altLang="en-US" dirty="0"/>
              <a:t>使用</a:t>
            </a:r>
            <a:r>
              <a:rPr lang="en-US" altLang="zh-CN" dirty="0"/>
              <a:t>python</a:t>
            </a:r>
            <a:r>
              <a:rPr lang="zh-CN" altLang="en-US" dirty="0"/>
              <a:t>列表实现</a:t>
            </a:r>
            <a:endParaRPr lang="de-DE" altLang="zh-CN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EC9A4C9-64CD-CA51-A55E-E91C26C0B802}"/>
              </a:ext>
            </a:extLst>
          </p:cNvPr>
          <p:cNvSpPr txBox="1"/>
          <p:nvPr/>
        </p:nvSpPr>
        <p:spPr>
          <a:xfrm>
            <a:off x="346363" y="1815007"/>
            <a:ext cx="6105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应用例子 </a:t>
            </a:r>
            <a:r>
              <a:rPr lang="en-US" altLang="zh-CN" dirty="0"/>
              <a:t>- </a:t>
            </a:r>
            <a:r>
              <a:rPr lang="en-US" dirty="0"/>
              <a:t>将十进制数233转换成二进制数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FD8D0468-1473-7600-9586-FE4D58D61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990" y="2138316"/>
            <a:ext cx="5871327" cy="2535346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1D590C31-27CB-0D1D-325B-56564F177316}"/>
              </a:ext>
            </a:extLst>
          </p:cNvPr>
          <p:cNvSpPr txBox="1"/>
          <p:nvPr/>
        </p:nvSpPr>
        <p:spPr>
          <a:xfrm>
            <a:off x="651164" y="2411504"/>
            <a:ext cx="423487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def divideBy2(</a:t>
            </a:r>
            <a:r>
              <a:rPr lang="en-US" sz="1200" dirty="0" err="1"/>
              <a:t>decNumber</a:t>
            </a:r>
            <a:r>
              <a:rPr lang="en-US" sz="1200" dirty="0"/>
              <a:t>):</a:t>
            </a:r>
          </a:p>
          <a:p>
            <a:pPr lvl="1"/>
            <a:r>
              <a:rPr lang="en-US" sz="1200" dirty="0" err="1"/>
              <a:t>remstack</a:t>
            </a:r>
            <a:r>
              <a:rPr lang="en-US" sz="1200" dirty="0"/>
              <a:t> = Stack()</a:t>
            </a:r>
          </a:p>
          <a:p>
            <a:pPr lvl="1"/>
            <a:r>
              <a:rPr lang="en-US" sz="1200" dirty="0"/>
              <a:t>while </a:t>
            </a:r>
            <a:r>
              <a:rPr lang="en-US" sz="1200" dirty="0" err="1"/>
              <a:t>decNumber</a:t>
            </a:r>
            <a:r>
              <a:rPr lang="en-US" sz="1200" dirty="0"/>
              <a:t> &gt; 0:</a:t>
            </a:r>
          </a:p>
          <a:p>
            <a:pPr lvl="2"/>
            <a:r>
              <a:rPr lang="en-US" sz="1200" dirty="0"/>
              <a:t>rem = </a:t>
            </a:r>
            <a:r>
              <a:rPr lang="en-US" sz="1200" dirty="0" err="1"/>
              <a:t>decNumber</a:t>
            </a:r>
            <a:r>
              <a:rPr lang="en-US" sz="1200" dirty="0"/>
              <a:t> % 2</a:t>
            </a:r>
          </a:p>
          <a:p>
            <a:pPr lvl="2"/>
            <a:r>
              <a:rPr lang="en-US" sz="1200" dirty="0" err="1"/>
              <a:t>remstack.push</a:t>
            </a:r>
            <a:r>
              <a:rPr lang="en-US" sz="1200" dirty="0"/>
              <a:t>(rem)</a:t>
            </a:r>
          </a:p>
          <a:p>
            <a:pPr lvl="2"/>
            <a:r>
              <a:rPr lang="en-US" sz="1200" dirty="0" err="1"/>
              <a:t>decNumber</a:t>
            </a:r>
            <a:r>
              <a:rPr lang="en-US" sz="1200" dirty="0"/>
              <a:t> = </a:t>
            </a:r>
            <a:r>
              <a:rPr lang="en-US" sz="1200" dirty="0" err="1"/>
              <a:t>decNumber</a:t>
            </a:r>
            <a:r>
              <a:rPr lang="en-US" sz="1200" dirty="0"/>
              <a:t> // 2</a:t>
            </a:r>
          </a:p>
          <a:p>
            <a:pPr lvl="1"/>
            <a:r>
              <a:rPr lang="en-US" sz="1200" dirty="0" err="1"/>
              <a:t>binString</a:t>
            </a:r>
            <a:r>
              <a:rPr lang="en-US" sz="1200" dirty="0"/>
              <a:t> = ""</a:t>
            </a:r>
          </a:p>
          <a:p>
            <a:pPr lvl="1"/>
            <a:r>
              <a:rPr lang="en-US" sz="1200" dirty="0"/>
              <a:t>while not </a:t>
            </a:r>
            <a:r>
              <a:rPr lang="en-US" sz="1200" dirty="0" err="1"/>
              <a:t>remstack.isEmpty</a:t>
            </a:r>
            <a:r>
              <a:rPr lang="en-US" sz="1200" dirty="0"/>
              <a:t>():</a:t>
            </a:r>
          </a:p>
          <a:p>
            <a:pPr lvl="1"/>
            <a:r>
              <a:rPr lang="en-US" sz="1200" dirty="0"/>
              <a:t>	</a:t>
            </a:r>
            <a:r>
              <a:rPr lang="en-US" sz="1200" dirty="0" err="1"/>
              <a:t>binString</a:t>
            </a:r>
            <a:r>
              <a:rPr lang="en-US" sz="1200" dirty="0"/>
              <a:t> = </a:t>
            </a:r>
            <a:r>
              <a:rPr lang="en-US" sz="1200" dirty="0" err="1"/>
              <a:t>binString</a:t>
            </a:r>
            <a:r>
              <a:rPr lang="en-US" sz="1200" dirty="0"/>
              <a:t> + str(</a:t>
            </a:r>
            <a:r>
              <a:rPr lang="en-US" sz="1200" dirty="0" err="1"/>
              <a:t>remstack.pop</a:t>
            </a:r>
            <a:r>
              <a:rPr lang="en-US" sz="1200" dirty="0"/>
              <a:t>())</a:t>
            </a:r>
          </a:p>
          <a:p>
            <a:pPr lvl="1"/>
            <a:r>
              <a:rPr lang="en-US" sz="1200" dirty="0"/>
              <a:t>return </a:t>
            </a:r>
            <a:r>
              <a:rPr lang="en-US" sz="1200" dirty="0" err="1"/>
              <a:t>binString</a:t>
            </a:r>
            <a:endParaRPr lang="en-US" sz="12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65FA394-3C26-2358-7E02-011353C2903E}"/>
              </a:ext>
            </a:extLst>
          </p:cNvPr>
          <p:cNvSpPr txBox="1"/>
          <p:nvPr/>
        </p:nvSpPr>
        <p:spPr>
          <a:xfrm>
            <a:off x="770238" y="5226908"/>
            <a:ext cx="3830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35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472B20AB-863D-9FB3-94DF-A6F421FE9B0B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 </a:t>
            </a:r>
            <a:r>
              <a:rPr lang="en-US" altLang="zh-CN" dirty="0"/>
              <a:t>= </a:t>
            </a:r>
            <a:r>
              <a:rPr lang="zh-CN" altLang="en-US" dirty="0"/>
              <a:t>算法 </a:t>
            </a:r>
            <a:r>
              <a:rPr lang="en-US" altLang="zh-CN" dirty="0"/>
              <a:t>+ </a:t>
            </a:r>
            <a:r>
              <a:rPr lang="zh-CN" altLang="en-US" dirty="0"/>
              <a:t>数据结构 </a:t>
            </a:r>
            <a:br>
              <a:rPr lang="de-DE" altLang="zh-CN" dirty="0"/>
            </a:br>
            <a:r>
              <a:rPr lang="de-DE" altLang="zh-CN" dirty="0"/>
              <a:t>(</a:t>
            </a:r>
            <a:r>
              <a:rPr lang="en-US" dirty="0"/>
              <a:t>Donald Knuth )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76C69A3-808C-81D5-3FEB-D6F957C0BBEA}"/>
              </a:ext>
            </a:extLst>
          </p:cNvPr>
          <p:cNvSpPr txBox="1"/>
          <p:nvPr/>
        </p:nvSpPr>
        <p:spPr>
          <a:xfrm>
            <a:off x="506027" y="1864311"/>
            <a:ext cx="106088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数据元素：是组成数据的、有一定意义的基本单位，在计算机中通常作为整体处理。也被称为记录。</a:t>
            </a:r>
            <a:endParaRPr lang="de-DE" altLang="zh-CN" dirty="0"/>
          </a:p>
          <a:p>
            <a:r>
              <a:rPr lang="zh-CN" altLang="en-US" dirty="0"/>
              <a:t>数据项：一个数据元素可以由若干个数据项组成。</a:t>
            </a:r>
            <a:endParaRPr lang="de-DE" altLang="zh-CN" dirty="0"/>
          </a:p>
          <a:p>
            <a:r>
              <a:rPr lang="zh-CN" altLang="en-US" dirty="0"/>
              <a:t>数据结构：是相互之间存在一种或多种特定关系的数据元素的集合。</a:t>
            </a:r>
            <a:endParaRPr lang="de-DE" altLang="zh-CN" dirty="0"/>
          </a:p>
          <a:p>
            <a:pPr lvl="1"/>
            <a:r>
              <a:rPr lang="zh-CN" altLang="en-US" dirty="0"/>
              <a:t>逻辑结构：是指数据对象中数据元素之间的相互关系。</a:t>
            </a:r>
            <a:endParaRPr lang="de-DE" altLang="zh-CN" dirty="0"/>
          </a:p>
          <a:p>
            <a:pPr lvl="1"/>
            <a:r>
              <a:rPr lang="zh-CN" altLang="en-US" dirty="0"/>
              <a:t>物理结构：是指数据的逻辑结构在计算机中的存储形式。</a:t>
            </a:r>
            <a:endParaRPr lang="de-DE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089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10A5C78-6386-5CA2-C735-BDA9DDFFA109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队列（</a:t>
            </a:r>
            <a:r>
              <a:rPr lang="en-US" altLang="zh-CN" dirty="0"/>
              <a:t>Queue</a:t>
            </a:r>
            <a:r>
              <a:rPr lang="zh-CN" altLang="en-US" dirty="0"/>
              <a:t>）</a:t>
            </a:r>
            <a:br>
              <a:rPr lang="en-US" altLang="zh-CN" dirty="0"/>
            </a:br>
            <a:r>
              <a:rPr lang="en-US" altLang="zh-CN" dirty="0"/>
              <a:t>FIFO</a:t>
            </a:r>
            <a:endParaRPr lang="de-DE" altLang="zh-CN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F9E04C9-BB43-1250-B953-6FBC5A5D4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672" y="1803424"/>
            <a:ext cx="4027239" cy="100492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28A3222-4589-10E3-CC42-A5CBACCEB0DC}"/>
              </a:ext>
            </a:extLst>
          </p:cNvPr>
          <p:cNvSpPr txBox="1"/>
          <p:nvPr/>
        </p:nvSpPr>
        <p:spPr>
          <a:xfrm>
            <a:off x="275593" y="3025101"/>
            <a:ext cx="836352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ADT </a:t>
            </a:r>
            <a:r>
              <a:rPr lang="en-US" sz="1200" dirty="0" err="1"/>
              <a:t>队列</a:t>
            </a:r>
            <a:r>
              <a:rPr lang="en-US" sz="1200" dirty="0"/>
              <a:t>(Queue)</a:t>
            </a:r>
          </a:p>
          <a:p>
            <a:r>
              <a:rPr lang="en-US" sz="1200" dirty="0"/>
              <a:t>Data</a:t>
            </a:r>
          </a:p>
          <a:p>
            <a:pPr lvl="1"/>
            <a:r>
              <a:rPr lang="en-US" sz="1200" dirty="0" err="1"/>
              <a:t>同线性表</a:t>
            </a:r>
            <a:r>
              <a:rPr lang="zh-CN" altLang="en-US" sz="1200" dirty="0"/>
              <a:t>，</a:t>
            </a:r>
            <a:r>
              <a:rPr lang="en-US" sz="1200" dirty="0" err="1"/>
              <a:t>相邻元素具有前驱和后继关系</a:t>
            </a:r>
            <a:r>
              <a:rPr lang="en-US" sz="1200" dirty="0"/>
              <a:t>。</a:t>
            </a:r>
          </a:p>
          <a:p>
            <a:r>
              <a:rPr lang="en-US" sz="1200" dirty="0"/>
              <a:t>Operation</a:t>
            </a:r>
          </a:p>
          <a:p>
            <a:pPr lvl="1"/>
            <a:r>
              <a:rPr lang="en-US" altLang="zh-CN" sz="1200" dirty="0"/>
              <a:t>Queue()		</a:t>
            </a:r>
            <a:r>
              <a:rPr lang="zh-CN" altLang="en-US" sz="1200" dirty="0"/>
              <a:t>创建一个空队列。它不需要参数，且会返回一个空队列。</a:t>
            </a:r>
          </a:p>
          <a:p>
            <a:pPr lvl="1"/>
            <a:r>
              <a:rPr lang="en-US" altLang="zh-CN" sz="1200" dirty="0"/>
              <a:t>enqueue(item)	</a:t>
            </a:r>
            <a:r>
              <a:rPr lang="zh-CN" altLang="en-US" sz="1200" dirty="0"/>
              <a:t>在队列的尾部添加一个元素。它需要一个元素作为参数，不返回任何值。</a:t>
            </a:r>
          </a:p>
          <a:p>
            <a:pPr lvl="1"/>
            <a:r>
              <a:rPr lang="en-US" altLang="zh-CN" sz="1200" dirty="0"/>
              <a:t>dequeue()		</a:t>
            </a:r>
            <a:r>
              <a:rPr lang="zh-CN" altLang="en-US" sz="1200" dirty="0"/>
              <a:t>从队列的头部移除一个元素。它不需要参数，且会返回一个元素，并修改队列的内容。</a:t>
            </a:r>
            <a:endParaRPr lang="en-US" altLang="zh-CN" sz="1200" dirty="0"/>
          </a:p>
          <a:p>
            <a:pPr lvl="1"/>
            <a:r>
              <a:rPr lang="en-US" altLang="zh-CN" sz="1200" dirty="0" err="1"/>
              <a:t>isEmpty</a:t>
            </a:r>
            <a:r>
              <a:rPr lang="en-US" altLang="zh-CN" sz="1200" dirty="0"/>
              <a:t>()		</a:t>
            </a:r>
            <a:r>
              <a:rPr lang="zh-CN" altLang="en-US" sz="1200" dirty="0"/>
              <a:t>检查队列是否为空。它不需要参数，且会返回一个布尔值。</a:t>
            </a:r>
          </a:p>
          <a:p>
            <a:pPr lvl="1"/>
            <a:r>
              <a:rPr lang="en-US" altLang="zh-CN" sz="1200" dirty="0"/>
              <a:t>size()			</a:t>
            </a:r>
            <a:r>
              <a:rPr lang="zh-CN" altLang="en-US" sz="1200" dirty="0"/>
              <a:t>返回队列中元素的数目。它不需要参数，且会返回一个整数。</a:t>
            </a:r>
            <a:endParaRPr lang="en-US" altLang="zh-CN" sz="1200" dirty="0"/>
          </a:p>
          <a:p>
            <a:r>
              <a:rPr lang="en-US" sz="1200" dirty="0" err="1"/>
              <a:t>endADT</a:t>
            </a:r>
            <a:endParaRPr lang="en-US" sz="12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40B3AAC-5EE4-B652-B0D4-7FD6FA95E231}"/>
              </a:ext>
            </a:extLst>
          </p:cNvPr>
          <p:cNvSpPr txBox="1"/>
          <p:nvPr/>
        </p:nvSpPr>
        <p:spPr>
          <a:xfrm>
            <a:off x="503538" y="1803424"/>
            <a:ext cx="61062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队列是一种先进先出（</a:t>
            </a:r>
            <a:r>
              <a:rPr lang="en-US" altLang="zh-CN" dirty="0"/>
              <a:t>First In First Out</a:t>
            </a:r>
            <a:r>
              <a:rPr lang="zh-CN" altLang="en-US" dirty="0"/>
              <a:t>）的线性表，简称</a:t>
            </a:r>
            <a:r>
              <a:rPr lang="en-US" altLang="zh-CN" dirty="0"/>
              <a:t>FIFO</a:t>
            </a:r>
            <a:r>
              <a:rPr lang="zh-CN" altLang="en-US" dirty="0"/>
              <a:t>。添加操作发生在“尾部”，移除操作则发生在“头部”。新元素从尾部进入队列，然后一直向前移动到头部，直到成为下一个被移除的元素。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315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6A1ABF-877F-EE84-CB2C-5A088686D24C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队列</a:t>
            </a:r>
            <a:br>
              <a:rPr lang="de-DE" altLang="zh-CN" dirty="0"/>
            </a:br>
            <a:r>
              <a:rPr lang="zh-CN" altLang="en-US" dirty="0"/>
              <a:t>（</a:t>
            </a:r>
            <a:r>
              <a:rPr lang="en-US" altLang="zh-CN" dirty="0"/>
              <a:t>Queue</a:t>
            </a:r>
            <a:r>
              <a:rPr lang="zh-CN" altLang="en-US" dirty="0"/>
              <a:t>）的实现</a:t>
            </a:r>
            <a:endParaRPr lang="de-DE" altLang="zh-CN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F9E04C9-BB43-1250-B953-6FBC5A5D4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672" y="1803424"/>
            <a:ext cx="4027239" cy="100492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28A3222-4589-10E3-CC42-A5CBACCEB0DC}"/>
              </a:ext>
            </a:extLst>
          </p:cNvPr>
          <p:cNvSpPr txBox="1"/>
          <p:nvPr/>
        </p:nvSpPr>
        <p:spPr>
          <a:xfrm>
            <a:off x="762376" y="1993389"/>
            <a:ext cx="329276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class Queue:</a:t>
            </a:r>
          </a:p>
          <a:p>
            <a:pPr lvl="1"/>
            <a:r>
              <a:rPr lang="en-US" sz="1200" dirty="0"/>
              <a:t>def __</a:t>
            </a:r>
            <a:r>
              <a:rPr lang="en-US" sz="1200" dirty="0" err="1"/>
              <a:t>init</a:t>
            </a:r>
            <a:r>
              <a:rPr lang="en-US" sz="1200" dirty="0"/>
              <a:t>__(self):</a:t>
            </a:r>
          </a:p>
          <a:p>
            <a:pPr lvl="2"/>
            <a:r>
              <a:rPr lang="en-US" sz="1200" dirty="0" err="1"/>
              <a:t>self.items</a:t>
            </a:r>
            <a:r>
              <a:rPr lang="en-US" sz="1200" dirty="0"/>
              <a:t> = []</a:t>
            </a:r>
          </a:p>
          <a:p>
            <a:pPr lvl="1"/>
            <a:r>
              <a:rPr lang="en-US" sz="1200" dirty="0"/>
              <a:t>def </a:t>
            </a:r>
            <a:r>
              <a:rPr lang="en-US" sz="1200" dirty="0" err="1"/>
              <a:t>isEmpty</a:t>
            </a:r>
            <a:r>
              <a:rPr lang="en-US" sz="1200" dirty="0"/>
              <a:t>(self):</a:t>
            </a:r>
          </a:p>
          <a:p>
            <a:pPr lvl="2"/>
            <a:r>
              <a:rPr lang="en-US" sz="1200" dirty="0"/>
              <a:t>return </a:t>
            </a:r>
            <a:r>
              <a:rPr lang="en-US" sz="1200" dirty="0" err="1"/>
              <a:t>self.items</a:t>
            </a:r>
            <a:r>
              <a:rPr lang="en-US" sz="1200" dirty="0"/>
              <a:t> == []</a:t>
            </a:r>
          </a:p>
          <a:p>
            <a:pPr lvl="1"/>
            <a:r>
              <a:rPr lang="en-US" sz="1200" dirty="0"/>
              <a:t>def enqueue(self, item):</a:t>
            </a:r>
          </a:p>
          <a:p>
            <a:pPr lvl="2"/>
            <a:r>
              <a:rPr lang="en-US" sz="1200" dirty="0" err="1"/>
              <a:t>self.items.insert</a:t>
            </a:r>
            <a:r>
              <a:rPr lang="en-US" sz="1200" dirty="0"/>
              <a:t>(0, item)</a:t>
            </a:r>
          </a:p>
          <a:p>
            <a:pPr lvl="1"/>
            <a:r>
              <a:rPr lang="en-US" sz="1200" dirty="0"/>
              <a:t>def dequeue(self):</a:t>
            </a:r>
          </a:p>
          <a:p>
            <a:pPr lvl="2"/>
            <a:r>
              <a:rPr lang="en-US" sz="1200" dirty="0"/>
              <a:t>return </a:t>
            </a:r>
            <a:r>
              <a:rPr lang="en-US" sz="1200" dirty="0" err="1"/>
              <a:t>self.items.pop</a:t>
            </a:r>
            <a:r>
              <a:rPr lang="en-US" sz="1200" dirty="0"/>
              <a:t>()</a:t>
            </a:r>
          </a:p>
          <a:p>
            <a:pPr lvl="1"/>
            <a:r>
              <a:rPr lang="en-US" sz="1200" dirty="0"/>
              <a:t>def size(self):</a:t>
            </a:r>
          </a:p>
          <a:p>
            <a:pPr lvl="2"/>
            <a:r>
              <a:rPr lang="en-US" sz="1200" dirty="0"/>
              <a:t>return </a:t>
            </a:r>
            <a:r>
              <a:rPr lang="en-US" sz="1200" dirty="0" err="1"/>
              <a:t>len</a:t>
            </a:r>
            <a:r>
              <a:rPr lang="en-US" sz="1200" dirty="0"/>
              <a:t>(</a:t>
            </a:r>
            <a:r>
              <a:rPr lang="en-US" sz="1200" dirty="0" err="1"/>
              <a:t>self.items</a:t>
            </a:r>
            <a:r>
              <a:rPr lang="en-US" sz="1200" dirty="0"/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73C2B0F-EC78-06CF-0DEA-1594E4644454}"/>
              </a:ext>
            </a:extLst>
          </p:cNvPr>
          <p:cNvSpPr txBox="1"/>
          <p:nvPr/>
        </p:nvSpPr>
        <p:spPr>
          <a:xfrm>
            <a:off x="770238" y="5226908"/>
            <a:ext cx="3830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63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B5A9C4DF-1D4B-C439-102E-7AE8E14A3050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队列</a:t>
            </a:r>
            <a:br>
              <a:rPr lang="de-DE" altLang="zh-CN" dirty="0"/>
            </a:br>
            <a:r>
              <a:rPr lang="zh-CN" altLang="en-US" dirty="0"/>
              <a:t>（</a:t>
            </a:r>
            <a:r>
              <a:rPr lang="en-US" altLang="zh-CN" dirty="0"/>
              <a:t>Queue</a:t>
            </a:r>
            <a:r>
              <a:rPr lang="zh-CN" altLang="en-US" dirty="0"/>
              <a:t>）应用的例子</a:t>
            </a:r>
            <a:endParaRPr lang="de-DE" altLang="zh-CN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28A3222-4589-10E3-CC42-A5CBACCEB0DC}"/>
              </a:ext>
            </a:extLst>
          </p:cNvPr>
          <p:cNvSpPr txBox="1"/>
          <p:nvPr/>
        </p:nvSpPr>
        <p:spPr>
          <a:xfrm>
            <a:off x="475174" y="2298189"/>
            <a:ext cx="516774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hotPotato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namelist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num):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simqueue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 Queue()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for name in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namelist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simqueue.enqueue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(name)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while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simqueue.size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() &gt; 1: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for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in range(num):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simqueue.enqueue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simqueue.dequeue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simqueue.dequeue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return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simqueue.dequeue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31D3EE4-2D03-6ED4-78E6-4374C8A91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763" y="1754658"/>
            <a:ext cx="2897266" cy="250048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20BCE7B-1EB8-9471-A331-3E6260FBA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356" y="4409913"/>
            <a:ext cx="4599156" cy="2082327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DA36D2C-A8DE-0442-FC5D-EB64632ED07B}"/>
              </a:ext>
            </a:extLst>
          </p:cNvPr>
          <p:cNvSpPr txBox="1"/>
          <p:nvPr/>
        </p:nvSpPr>
        <p:spPr>
          <a:xfrm>
            <a:off x="770238" y="5226908"/>
            <a:ext cx="3830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56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双端队列</a:t>
            </a:r>
            <a:br>
              <a:rPr lang="de-DE" altLang="zh-CN" dirty="0"/>
            </a:br>
            <a:r>
              <a:rPr lang="zh-CN" altLang="en-US" dirty="0"/>
              <a:t>（</a:t>
            </a:r>
            <a:r>
              <a:rPr lang="de-DE" altLang="zh-CN" dirty="0"/>
              <a:t>D</a:t>
            </a:r>
            <a:r>
              <a:rPr lang="en-US" altLang="zh-CN" dirty="0" err="1"/>
              <a:t>eque</a:t>
            </a:r>
            <a:r>
              <a:rPr lang="zh-CN" altLang="en-US" dirty="0"/>
              <a:t>）</a:t>
            </a:r>
            <a:endParaRPr lang="de-DE" altLang="zh-CN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D28EA46-CFEA-0CAC-12B3-64BEAB0EB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205" y="2084933"/>
            <a:ext cx="5284632" cy="1177251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17DF9DD5-4370-12BC-6C5C-C26835D4FCBE}"/>
              </a:ext>
            </a:extLst>
          </p:cNvPr>
          <p:cNvSpPr txBox="1"/>
          <p:nvPr/>
        </p:nvSpPr>
        <p:spPr>
          <a:xfrm>
            <a:off x="252284" y="2021597"/>
            <a:ext cx="4834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某种意义上，双端队列是栈和队列的结合</a:t>
            </a:r>
            <a:endParaRPr lang="en-US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4B5C1A1-15E6-33D9-68C1-CC9414914B8C}"/>
              </a:ext>
            </a:extLst>
          </p:cNvPr>
          <p:cNvSpPr txBox="1"/>
          <p:nvPr/>
        </p:nvSpPr>
        <p:spPr>
          <a:xfrm>
            <a:off x="197334" y="2657868"/>
            <a:ext cx="97580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ADT </a:t>
            </a:r>
            <a:r>
              <a:rPr lang="zh-CN" altLang="en-US" sz="1200" dirty="0"/>
              <a:t>双端</a:t>
            </a:r>
            <a:r>
              <a:rPr lang="en-US" sz="1200" dirty="0" err="1"/>
              <a:t>队列</a:t>
            </a:r>
            <a:r>
              <a:rPr lang="en-US" sz="1200" dirty="0"/>
              <a:t>(</a:t>
            </a:r>
            <a:r>
              <a:rPr lang="en-US" altLang="zh-CN" sz="1200" dirty="0"/>
              <a:t>Deq</a:t>
            </a:r>
            <a:r>
              <a:rPr lang="en-US" sz="1200" dirty="0"/>
              <a:t>ue)</a:t>
            </a:r>
          </a:p>
          <a:p>
            <a:r>
              <a:rPr lang="en-US" sz="1200" dirty="0"/>
              <a:t>Data</a:t>
            </a:r>
          </a:p>
          <a:p>
            <a:pPr lvl="1"/>
            <a:r>
              <a:rPr lang="en-US" sz="1200" dirty="0"/>
              <a:t>同</a:t>
            </a:r>
            <a:r>
              <a:rPr lang="zh-CN" altLang="en-US" sz="1200" dirty="0"/>
              <a:t>队列，</a:t>
            </a:r>
            <a:r>
              <a:rPr lang="en-US" sz="1200" dirty="0" err="1"/>
              <a:t>相邻元素具有前驱和后继关系</a:t>
            </a:r>
            <a:r>
              <a:rPr lang="en-US" sz="1200" dirty="0"/>
              <a:t>。</a:t>
            </a:r>
          </a:p>
          <a:p>
            <a:r>
              <a:rPr lang="en-US" sz="1200" dirty="0"/>
              <a:t>Operation</a:t>
            </a:r>
          </a:p>
          <a:p>
            <a:pPr lvl="1"/>
            <a:r>
              <a:rPr lang="en-US" altLang="zh-CN" sz="1200" dirty="0"/>
              <a:t>Deque()</a:t>
            </a:r>
            <a:r>
              <a:rPr lang="zh-CN" altLang="en-US" sz="1200" dirty="0"/>
              <a:t>创建一个空的双端队列。它不需要参数，且会返回一个空的双端队列。</a:t>
            </a:r>
            <a:endParaRPr lang="en-US" altLang="zh-CN" sz="1200" dirty="0"/>
          </a:p>
          <a:p>
            <a:pPr lvl="1"/>
            <a:r>
              <a:rPr lang="en-US" altLang="zh-CN" sz="1200" dirty="0" err="1"/>
              <a:t>addFront</a:t>
            </a:r>
            <a:r>
              <a:rPr lang="en-US" altLang="zh-CN" sz="1200" dirty="0"/>
              <a:t>(item)</a:t>
            </a:r>
            <a:r>
              <a:rPr lang="zh-CN" altLang="en-US" sz="1200" dirty="0"/>
              <a:t>将一个元素添加到双端队列的前端。它接受一个元素作为参数，没有返回值。</a:t>
            </a:r>
            <a:endParaRPr lang="en-US" altLang="zh-CN" sz="1200" dirty="0"/>
          </a:p>
          <a:p>
            <a:pPr lvl="1"/>
            <a:r>
              <a:rPr lang="en-US" altLang="zh-CN" sz="1200" dirty="0" err="1"/>
              <a:t>addRear</a:t>
            </a:r>
            <a:r>
              <a:rPr lang="en-US" altLang="zh-CN" sz="1200" dirty="0"/>
              <a:t>(item)</a:t>
            </a:r>
            <a:r>
              <a:rPr lang="zh-CN" altLang="en-US" sz="1200" dirty="0"/>
              <a:t>将一个元素添加到双端队列的后端。它接受一个元素作为参数，没有返回值。</a:t>
            </a:r>
            <a:endParaRPr lang="en-US" altLang="zh-CN" sz="1200" dirty="0"/>
          </a:p>
          <a:p>
            <a:pPr lvl="1"/>
            <a:r>
              <a:rPr lang="en-US" altLang="zh-CN" sz="1200" dirty="0" err="1"/>
              <a:t>removeFront</a:t>
            </a:r>
            <a:r>
              <a:rPr lang="en-US" altLang="zh-CN" sz="1200" dirty="0"/>
              <a:t>()</a:t>
            </a:r>
            <a:r>
              <a:rPr lang="zh-CN" altLang="en-US" sz="1200" dirty="0"/>
              <a:t>从双端队列的前端移除一个元素。它不需要参数，且会返回一个元素，并修改双端队列的内容。</a:t>
            </a:r>
          </a:p>
          <a:p>
            <a:pPr lvl="1"/>
            <a:r>
              <a:rPr lang="en-US" altLang="zh-CN" sz="1200" dirty="0" err="1"/>
              <a:t>removeRear</a:t>
            </a:r>
            <a:r>
              <a:rPr lang="en-US" altLang="zh-CN" sz="1200" dirty="0"/>
              <a:t>()</a:t>
            </a:r>
            <a:r>
              <a:rPr lang="zh-CN" altLang="en-US" sz="1200" dirty="0"/>
              <a:t>从双端队列的后端移除一个元素。它不需要参数，且会返回一个元素，并修改双端队列的内容。</a:t>
            </a:r>
            <a:endParaRPr lang="en-US" altLang="zh-CN" sz="1200" dirty="0"/>
          </a:p>
          <a:p>
            <a:pPr lvl="1"/>
            <a:r>
              <a:rPr lang="en-US" altLang="zh-CN" sz="1200" dirty="0" err="1"/>
              <a:t>isEmpty</a:t>
            </a:r>
            <a:r>
              <a:rPr lang="en-US" altLang="zh-CN" sz="1200" dirty="0"/>
              <a:t>()		</a:t>
            </a:r>
            <a:r>
              <a:rPr lang="zh-CN" altLang="en-US" sz="1200" dirty="0"/>
              <a:t>检查双端队列是否为空。它不需要参数，且会返回一个布尔值。</a:t>
            </a:r>
          </a:p>
          <a:p>
            <a:pPr lvl="1"/>
            <a:r>
              <a:rPr lang="en-US" altLang="zh-CN" sz="1200" dirty="0"/>
              <a:t>size()			</a:t>
            </a:r>
            <a:r>
              <a:rPr lang="zh-CN" altLang="en-US" sz="1200" dirty="0"/>
              <a:t>返回双端队列中元素的数目。它不需要参数，且会返回一个整数。</a:t>
            </a:r>
            <a:endParaRPr lang="en-US" altLang="zh-CN" sz="1200" dirty="0"/>
          </a:p>
          <a:p>
            <a:r>
              <a:rPr lang="en-US" sz="1200" dirty="0" err="1"/>
              <a:t>endADT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6899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双端队列</a:t>
            </a:r>
            <a:br>
              <a:rPr lang="en-US" altLang="zh-CN" dirty="0"/>
            </a:br>
            <a:r>
              <a:rPr lang="zh-CN" altLang="en-US" dirty="0"/>
              <a:t>（</a:t>
            </a:r>
            <a:r>
              <a:rPr lang="de-DE" altLang="zh-CN" dirty="0"/>
              <a:t>D</a:t>
            </a:r>
            <a:r>
              <a:rPr lang="en-US" altLang="zh-CN" dirty="0" err="1"/>
              <a:t>eque</a:t>
            </a:r>
            <a:r>
              <a:rPr lang="zh-CN" altLang="en-US" dirty="0"/>
              <a:t>）的实现 </a:t>
            </a:r>
            <a:r>
              <a:rPr lang="en-US" altLang="zh-CN" dirty="0"/>
              <a:t>+ </a:t>
            </a:r>
            <a:r>
              <a:rPr lang="zh-CN" altLang="en-US" dirty="0"/>
              <a:t>应用</a:t>
            </a:r>
            <a:endParaRPr lang="de-DE" altLang="zh-CN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CBAF206-7D65-58A2-2AC9-197F53835EB8}"/>
              </a:ext>
            </a:extLst>
          </p:cNvPr>
          <p:cNvSpPr txBox="1"/>
          <p:nvPr/>
        </p:nvSpPr>
        <p:spPr>
          <a:xfrm>
            <a:off x="157549" y="1915467"/>
            <a:ext cx="6106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假设双端队列的后端是列表的位置</a:t>
            </a:r>
            <a:r>
              <a:rPr lang="en-US" dirty="0"/>
              <a:t> 0 </a:t>
            </a:r>
            <a:r>
              <a:rPr lang="zh-CN" altLang="en-US" dirty="0"/>
              <a:t>。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B385611-DF81-9549-F4CD-794BE3B651CE}"/>
              </a:ext>
            </a:extLst>
          </p:cNvPr>
          <p:cNvSpPr txBox="1"/>
          <p:nvPr/>
        </p:nvSpPr>
        <p:spPr>
          <a:xfrm>
            <a:off x="318187" y="2388085"/>
            <a:ext cx="352888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class Deque:</a:t>
            </a:r>
          </a:p>
          <a:p>
            <a:pPr lvl="1"/>
            <a:r>
              <a:rPr lang="en-US" sz="1200" dirty="0"/>
              <a:t>def __</a:t>
            </a:r>
            <a:r>
              <a:rPr lang="en-US" sz="1200" dirty="0" err="1"/>
              <a:t>init</a:t>
            </a:r>
            <a:r>
              <a:rPr lang="en-US" sz="1200" dirty="0"/>
              <a:t>__(self):</a:t>
            </a:r>
          </a:p>
          <a:p>
            <a:pPr lvl="1"/>
            <a:r>
              <a:rPr lang="en-US" sz="1200" dirty="0"/>
              <a:t>	</a:t>
            </a:r>
            <a:r>
              <a:rPr lang="en-US" sz="1200" dirty="0" err="1"/>
              <a:t>self.items</a:t>
            </a:r>
            <a:r>
              <a:rPr lang="en-US" sz="1200" dirty="0"/>
              <a:t> = []</a:t>
            </a:r>
          </a:p>
          <a:p>
            <a:pPr lvl="1"/>
            <a:r>
              <a:rPr lang="en-US" sz="1200" dirty="0"/>
              <a:t>def </a:t>
            </a:r>
            <a:r>
              <a:rPr lang="en-US" sz="1200" dirty="0" err="1"/>
              <a:t>isEmpty</a:t>
            </a:r>
            <a:r>
              <a:rPr lang="en-US" sz="1200" dirty="0"/>
              <a:t>(self):</a:t>
            </a:r>
          </a:p>
          <a:p>
            <a:pPr lvl="1"/>
            <a:r>
              <a:rPr lang="en-US" sz="1200" dirty="0"/>
              <a:t>	return </a:t>
            </a:r>
            <a:r>
              <a:rPr lang="en-US" sz="1200" dirty="0" err="1"/>
              <a:t>self.items</a:t>
            </a:r>
            <a:r>
              <a:rPr lang="en-US" sz="1200" dirty="0"/>
              <a:t> == []</a:t>
            </a:r>
          </a:p>
          <a:p>
            <a:pPr lvl="1"/>
            <a:r>
              <a:rPr lang="en-US" sz="1200" dirty="0"/>
              <a:t>def </a:t>
            </a:r>
            <a:r>
              <a:rPr lang="en-US" sz="1200" dirty="0" err="1"/>
              <a:t>addFront</a:t>
            </a:r>
            <a:r>
              <a:rPr lang="en-US" sz="1200" dirty="0"/>
              <a:t>(self, item):</a:t>
            </a:r>
          </a:p>
          <a:p>
            <a:pPr lvl="1"/>
            <a:r>
              <a:rPr lang="en-US" sz="1200" dirty="0"/>
              <a:t>	</a:t>
            </a:r>
            <a:r>
              <a:rPr lang="en-US" sz="1200" dirty="0" err="1"/>
              <a:t>self.items.append</a:t>
            </a:r>
            <a:r>
              <a:rPr lang="en-US" sz="1200" dirty="0"/>
              <a:t>(item)</a:t>
            </a:r>
          </a:p>
          <a:p>
            <a:pPr lvl="1"/>
            <a:r>
              <a:rPr lang="en-US" sz="1200" dirty="0"/>
              <a:t>def </a:t>
            </a:r>
            <a:r>
              <a:rPr lang="en-US" sz="1200" dirty="0" err="1"/>
              <a:t>addRear</a:t>
            </a:r>
            <a:r>
              <a:rPr lang="en-US" sz="1200" dirty="0"/>
              <a:t>(self, item):</a:t>
            </a:r>
          </a:p>
          <a:p>
            <a:pPr lvl="1"/>
            <a:r>
              <a:rPr lang="en-US" sz="1200" dirty="0"/>
              <a:t>	</a:t>
            </a:r>
            <a:r>
              <a:rPr lang="en-US" sz="1200" dirty="0" err="1"/>
              <a:t>self.items.insert</a:t>
            </a:r>
            <a:r>
              <a:rPr lang="en-US" sz="1200" dirty="0"/>
              <a:t>(0, item)</a:t>
            </a:r>
          </a:p>
          <a:p>
            <a:pPr lvl="1"/>
            <a:r>
              <a:rPr lang="en-US" sz="1200" dirty="0"/>
              <a:t>def </a:t>
            </a:r>
            <a:r>
              <a:rPr lang="en-US" sz="1200" dirty="0" err="1"/>
              <a:t>removeFront</a:t>
            </a:r>
            <a:r>
              <a:rPr lang="en-US" sz="1200" dirty="0"/>
              <a:t>(self):</a:t>
            </a:r>
          </a:p>
          <a:p>
            <a:pPr lvl="1"/>
            <a:r>
              <a:rPr lang="en-US" sz="1200" dirty="0"/>
              <a:t>	return </a:t>
            </a:r>
            <a:r>
              <a:rPr lang="en-US" sz="1200" dirty="0" err="1"/>
              <a:t>self.items.pop</a:t>
            </a:r>
            <a:r>
              <a:rPr lang="en-US" sz="1200" dirty="0"/>
              <a:t>()</a:t>
            </a:r>
          </a:p>
          <a:p>
            <a:pPr lvl="1"/>
            <a:r>
              <a:rPr lang="en-US" sz="1200" dirty="0"/>
              <a:t>def </a:t>
            </a:r>
            <a:r>
              <a:rPr lang="en-US" sz="1200" dirty="0" err="1"/>
              <a:t>removeRear</a:t>
            </a:r>
            <a:r>
              <a:rPr lang="en-US" sz="1200" dirty="0"/>
              <a:t>(self):</a:t>
            </a:r>
          </a:p>
          <a:p>
            <a:pPr lvl="1"/>
            <a:r>
              <a:rPr lang="en-US" sz="1200" dirty="0"/>
              <a:t>	return </a:t>
            </a:r>
            <a:r>
              <a:rPr lang="en-US" sz="1200" dirty="0" err="1"/>
              <a:t>self.items.pop</a:t>
            </a:r>
            <a:r>
              <a:rPr lang="en-US" sz="1200" dirty="0"/>
              <a:t>(0)</a:t>
            </a:r>
          </a:p>
          <a:p>
            <a:pPr lvl="1"/>
            <a:r>
              <a:rPr lang="en-US" sz="1200" dirty="0"/>
              <a:t>def size(self):</a:t>
            </a:r>
          </a:p>
          <a:p>
            <a:pPr lvl="1"/>
            <a:r>
              <a:rPr lang="en-US" sz="1200" dirty="0"/>
              <a:t>	return </a:t>
            </a:r>
            <a:r>
              <a:rPr lang="en-US" sz="1200" dirty="0" err="1"/>
              <a:t>len</a:t>
            </a:r>
            <a:r>
              <a:rPr lang="en-US" sz="1200" dirty="0"/>
              <a:t>(</a:t>
            </a:r>
            <a:r>
              <a:rPr lang="en-US" sz="1200" dirty="0" err="1"/>
              <a:t>self.items</a:t>
            </a:r>
            <a:r>
              <a:rPr lang="en-US" sz="1200" dirty="0"/>
              <a:t>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2BD6FB6-0A82-3DE1-BCD5-0A32D618BF33}"/>
              </a:ext>
            </a:extLst>
          </p:cNvPr>
          <p:cNvSpPr txBox="1"/>
          <p:nvPr/>
        </p:nvSpPr>
        <p:spPr>
          <a:xfrm>
            <a:off x="770237" y="5226908"/>
            <a:ext cx="7302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 ?) 									O(? ?)</a:t>
            </a:r>
            <a:endParaRPr lang="en-US" dirty="0"/>
          </a:p>
          <a:p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7B44323-5E28-426A-B999-0C606845E117}"/>
              </a:ext>
            </a:extLst>
          </p:cNvPr>
          <p:cNvSpPr txBox="1"/>
          <p:nvPr/>
        </p:nvSpPr>
        <p:spPr>
          <a:xfrm>
            <a:off x="5180577" y="1775421"/>
            <a:ext cx="61062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回文检测器</a:t>
            </a:r>
            <a:endParaRPr lang="en-US" dirty="0"/>
          </a:p>
          <a:p>
            <a:r>
              <a:rPr lang="zh-CN" altLang="en-US" dirty="0"/>
              <a:t>回文是指从前往后读和从后往前读都一样的字符串，</a:t>
            </a:r>
            <a:endParaRPr lang="en-US" altLang="zh-CN" dirty="0"/>
          </a:p>
          <a:p>
            <a:r>
              <a:rPr lang="zh-CN" altLang="en-US" dirty="0"/>
              <a:t>例如 </a:t>
            </a:r>
            <a:r>
              <a:rPr lang="en-US" altLang="zh-CN" dirty="0"/>
              <a:t>radar</a:t>
            </a:r>
            <a:r>
              <a:rPr lang="zh-CN" altLang="en-US" dirty="0"/>
              <a:t>、</a:t>
            </a:r>
            <a:r>
              <a:rPr lang="en-US" altLang="zh-CN" dirty="0"/>
              <a:t>toot</a:t>
            </a:r>
            <a:r>
              <a:rPr lang="zh-CN" altLang="en-US" dirty="0"/>
              <a:t>，以及 </a:t>
            </a:r>
            <a:r>
              <a:rPr lang="en-US" altLang="zh-CN" dirty="0"/>
              <a:t>madam</a:t>
            </a:r>
            <a:r>
              <a:rPr lang="zh-CN" altLang="en-US" dirty="0"/>
              <a:t>。</a:t>
            </a:r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CF8101D-E1EC-D2AA-3B25-3D1CF3CF2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872" y="2847191"/>
            <a:ext cx="3669839" cy="2624117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9FBC8279-C0E4-E814-F043-3BCBF6085CAC}"/>
              </a:ext>
            </a:extLst>
          </p:cNvPr>
          <p:cNvSpPr txBox="1"/>
          <p:nvPr/>
        </p:nvSpPr>
        <p:spPr>
          <a:xfrm>
            <a:off x="4453581" y="2999964"/>
            <a:ext cx="400255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def </a:t>
            </a:r>
            <a:r>
              <a:rPr lang="en-US" sz="1200" dirty="0" err="1"/>
              <a:t>palchecker</a:t>
            </a:r>
            <a:r>
              <a:rPr lang="en-US" sz="1200" dirty="0"/>
              <a:t>(</a:t>
            </a:r>
            <a:r>
              <a:rPr lang="en-US" sz="1200" dirty="0" err="1"/>
              <a:t>aString</a:t>
            </a:r>
            <a:r>
              <a:rPr lang="en-US" sz="1200" dirty="0"/>
              <a:t>):</a:t>
            </a:r>
          </a:p>
          <a:p>
            <a:pPr lvl="1"/>
            <a:r>
              <a:rPr lang="en-US" sz="1200" dirty="0" err="1"/>
              <a:t>chardeque</a:t>
            </a:r>
            <a:r>
              <a:rPr lang="en-US" sz="1200" dirty="0"/>
              <a:t> = Deque()</a:t>
            </a:r>
          </a:p>
          <a:p>
            <a:pPr lvl="1"/>
            <a:r>
              <a:rPr lang="en-US" sz="1200" dirty="0"/>
              <a:t>for </a:t>
            </a:r>
            <a:r>
              <a:rPr lang="en-US" sz="1200" dirty="0" err="1"/>
              <a:t>ch</a:t>
            </a:r>
            <a:r>
              <a:rPr lang="en-US" sz="1200" dirty="0"/>
              <a:t> in </a:t>
            </a:r>
            <a:r>
              <a:rPr lang="en-US" sz="1200" dirty="0" err="1"/>
              <a:t>aString</a:t>
            </a:r>
            <a:r>
              <a:rPr lang="en-US" sz="1200" dirty="0"/>
              <a:t>:</a:t>
            </a:r>
          </a:p>
          <a:p>
            <a:pPr lvl="1"/>
            <a:r>
              <a:rPr lang="en-US" sz="1200" dirty="0"/>
              <a:t>	</a:t>
            </a:r>
            <a:r>
              <a:rPr lang="en-US" sz="1200" dirty="0" err="1"/>
              <a:t>chardeque.addRear</a:t>
            </a:r>
            <a:r>
              <a:rPr lang="en-US" sz="1200" dirty="0"/>
              <a:t>(</a:t>
            </a:r>
            <a:r>
              <a:rPr lang="en-US" sz="1200" dirty="0" err="1"/>
              <a:t>ch</a:t>
            </a:r>
            <a:r>
              <a:rPr lang="en-US" sz="1200" dirty="0"/>
              <a:t>)</a:t>
            </a:r>
          </a:p>
          <a:p>
            <a:pPr lvl="1"/>
            <a:r>
              <a:rPr lang="en-US" sz="1200" dirty="0" err="1"/>
              <a:t>stillEqual</a:t>
            </a:r>
            <a:r>
              <a:rPr lang="en-US" sz="1200" dirty="0"/>
              <a:t> = True</a:t>
            </a:r>
          </a:p>
          <a:p>
            <a:pPr lvl="1"/>
            <a:r>
              <a:rPr lang="en-US" sz="1200" dirty="0"/>
              <a:t>while </a:t>
            </a:r>
            <a:r>
              <a:rPr lang="en-US" sz="1200" dirty="0" err="1"/>
              <a:t>chardeque.size</a:t>
            </a:r>
            <a:r>
              <a:rPr lang="en-US" sz="1200" dirty="0"/>
              <a:t>() &gt; 1 and 	</a:t>
            </a:r>
            <a:r>
              <a:rPr lang="en-US" sz="1200" dirty="0" err="1"/>
              <a:t>stillEqual</a:t>
            </a:r>
            <a:r>
              <a:rPr lang="en-US" sz="1200" dirty="0"/>
              <a:t>:</a:t>
            </a:r>
          </a:p>
          <a:p>
            <a:pPr lvl="1"/>
            <a:r>
              <a:rPr lang="en-US" sz="1200" dirty="0"/>
              <a:t>	first = </a:t>
            </a:r>
            <a:r>
              <a:rPr lang="en-US" sz="1200" dirty="0" err="1"/>
              <a:t>chardeque.removeFront</a:t>
            </a:r>
            <a:r>
              <a:rPr lang="en-US" sz="1200" dirty="0"/>
              <a:t>()</a:t>
            </a:r>
          </a:p>
          <a:p>
            <a:pPr lvl="1"/>
            <a:r>
              <a:rPr lang="en-US" sz="1200" dirty="0"/>
              <a:t>	last = </a:t>
            </a:r>
            <a:r>
              <a:rPr lang="en-US" sz="1200" dirty="0" err="1"/>
              <a:t>chardeque.removeRear</a:t>
            </a:r>
            <a:r>
              <a:rPr lang="en-US" sz="1200" dirty="0"/>
              <a:t>()</a:t>
            </a:r>
          </a:p>
          <a:p>
            <a:pPr lvl="1"/>
            <a:r>
              <a:rPr lang="en-US" sz="1200" dirty="0"/>
              <a:t>	if first != last:</a:t>
            </a:r>
          </a:p>
          <a:p>
            <a:pPr lvl="1"/>
            <a:r>
              <a:rPr lang="en-US" sz="1200" dirty="0"/>
              <a:t>		</a:t>
            </a:r>
            <a:r>
              <a:rPr lang="en-US" altLang="zh-CN" sz="1200" dirty="0" err="1"/>
              <a:t>s</a:t>
            </a:r>
            <a:r>
              <a:rPr lang="en-US" sz="1200" dirty="0" err="1"/>
              <a:t>tillEqual</a:t>
            </a:r>
            <a:r>
              <a:rPr lang="en-US" sz="1200" dirty="0"/>
              <a:t> = False</a:t>
            </a:r>
          </a:p>
          <a:p>
            <a:pPr lvl="1"/>
            <a:r>
              <a:rPr lang="en-US" sz="1200" dirty="0"/>
              <a:t>return </a:t>
            </a:r>
            <a:r>
              <a:rPr lang="en-US" sz="1200" dirty="0" err="1"/>
              <a:t>stillEqual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4764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递归</a:t>
            </a:r>
            <a:br>
              <a:rPr lang="en-US" altLang="zh-CN" dirty="0"/>
            </a:br>
            <a:r>
              <a:rPr lang="de-DE" altLang="zh-CN" dirty="0"/>
              <a:t>(</a:t>
            </a:r>
            <a:r>
              <a:rPr lang="de-DE" altLang="zh-CN" dirty="0" err="1"/>
              <a:t>Recursion</a:t>
            </a:r>
            <a:r>
              <a:rPr lang="de-DE" altLang="zh-CN" dirty="0"/>
              <a:t>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2BD6FB6-0A82-3DE1-BCD5-0A32D618BF33}"/>
              </a:ext>
            </a:extLst>
          </p:cNvPr>
          <p:cNvSpPr txBox="1"/>
          <p:nvPr/>
        </p:nvSpPr>
        <p:spPr>
          <a:xfrm>
            <a:off x="642550" y="4563418"/>
            <a:ext cx="7302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 ) 									O(? )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C35E1AD-D3EE-DDDA-0A61-F6D17F6B7EF2}"/>
              </a:ext>
            </a:extLst>
          </p:cNvPr>
          <p:cNvSpPr txBox="1"/>
          <p:nvPr/>
        </p:nvSpPr>
        <p:spPr>
          <a:xfrm>
            <a:off x="210065" y="1815582"/>
            <a:ext cx="106350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递归是解决问题的一种方法，它将问题不断地分成更小的子问题，直到子问题可以用普通的方法解决。通常情况下，递归会使用一个不停调用自己的函数。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DC9C578-9B1C-2A99-AC77-E71AD011FC85}"/>
              </a:ext>
            </a:extLst>
          </p:cNvPr>
          <p:cNvSpPr txBox="1"/>
          <p:nvPr/>
        </p:nvSpPr>
        <p:spPr>
          <a:xfrm>
            <a:off x="208678" y="2446461"/>
            <a:ext cx="6106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例</a:t>
            </a:r>
            <a:r>
              <a:rPr lang="de-DE" altLang="zh-CN" dirty="0"/>
              <a:t>1: </a:t>
            </a:r>
            <a:r>
              <a:rPr lang="en-US" dirty="0" err="1"/>
              <a:t>计算数字列表</a:t>
            </a:r>
            <a:r>
              <a:rPr lang="en-US" dirty="0"/>
              <a:t>[1, 3, 5, 7, 9]</a:t>
            </a:r>
            <a:r>
              <a:rPr lang="en-US" dirty="0" err="1"/>
              <a:t>的和</a:t>
            </a:r>
            <a:endParaRPr lang="en-US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57D58D5-AF2D-9302-338B-C25ED8EC08A2}"/>
              </a:ext>
            </a:extLst>
          </p:cNvPr>
          <p:cNvSpPr txBox="1"/>
          <p:nvPr/>
        </p:nvSpPr>
        <p:spPr>
          <a:xfrm>
            <a:off x="165450" y="3422655"/>
            <a:ext cx="29275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def </a:t>
            </a:r>
            <a:r>
              <a:rPr lang="en-US" sz="1200" dirty="0" err="1"/>
              <a:t>listsum</a:t>
            </a:r>
            <a:r>
              <a:rPr lang="en-US" sz="1200" dirty="0"/>
              <a:t>(</a:t>
            </a:r>
            <a:r>
              <a:rPr lang="en-US" sz="1200" dirty="0" err="1"/>
              <a:t>numList</a:t>
            </a:r>
            <a:r>
              <a:rPr lang="en-US" sz="1200" dirty="0"/>
              <a:t>):</a:t>
            </a:r>
          </a:p>
          <a:p>
            <a:pPr lvl="1"/>
            <a:r>
              <a:rPr lang="en-US" sz="1200" dirty="0" err="1"/>
              <a:t>theSum</a:t>
            </a:r>
            <a:r>
              <a:rPr lang="en-US" sz="1200" dirty="0"/>
              <a:t> = 0</a:t>
            </a:r>
          </a:p>
          <a:p>
            <a:pPr lvl="1"/>
            <a:r>
              <a:rPr lang="en-US" sz="1200" dirty="0"/>
              <a:t>for </a:t>
            </a:r>
            <a:r>
              <a:rPr lang="en-US" sz="1200" dirty="0" err="1"/>
              <a:t>i</a:t>
            </a:r>
            <a:r>
              <a:rPr lang="en-US" sz="1200" dirty="0"/>
              <a:t> in </a:t>
            </a:r>
            <a:r>
              <a:rPr lang="en-US" sz="1200" dirty="0" err="1"/>
              <a:t>numList</a:t>
            </a:r>
            <a:r>
              <a:rPr lang="en-US" sz="1200" dirty="0"/>
              <a:t>:</a:t>
            </a:r>
          </a:p>
          <a:p>
            <a:pPr lvl="1"/>
            <a:r>
              <a:rPr lang="en-US" sz="1200" dirty="0"/>
              <a:t>	</a:t>
            </a:r>
            <a:r>
              <a:rPr lang="en-US" sz="1200" dirty="0" err="1"/>
              <a:t>theSum</a:t>
            </a:r>
            <a:r>
              <a:rPr lang="en-US" sz="1200" dirty="0"/>
              <a:t> = </a:t>
            </a:r>
            <a:r>
              <a:rPr lang="en-US" sz="1200" dirty="0" err="1"/>
              <a:t>theSum</a:t>
            </a:r>
            <a:r>
              <a:rPr lang="en-US" sz="1200" dirty="0"/>
              <a:t> + </a:t>
            </a:r>
            <a:r>
              <a:rPr lang="en-US" sz="1200" dirty="0" err="1"/>
              <a:t>i</a:t>
            </a:r>
            <a:endParaRPr lang="en-US" sz="1200" dirty="0"/>
          </a:p>
          <a:p>
            <a:pPr lvl="1"/>
            <a:r>
              <a:rPr lang="en-US" sz="1200" dirty="0"/>
              <a:t>return </a:t>
            </a:r>
            <a:r>
              <a:rPr lang="en-US" sz="1200" dirty="0" err="1"/>
              <a:t>theSum</a:t>
            </a:r>
            <a:endParaRPr lang="en-US" sz="12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66E8CFD-DE15-D0D6-9958-ADB20F877EBF}"/>
              </a:ext>
            </a:extLst>
          </p:cNvPr>
          <p:cNvSpPr txBox="1"/>
          <p:nvPr/>
        </p:nvSpPr>
        <p:spPr>
          <a:xfrm>
            <a:off x="3073742" y="3440654"/>
            <a:ext cx="44432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/>
            </a:lvl1pPr>
            <a:lvl2pPr lvl="1">
              <a:defRPr sz="1200"/>
            </a:lvl2pPr>
          </a:lstStyle>
          <a:p>
            <a:r>
              <a:rPr lang="en-US"/>
              <a:t>def listsum(numList):</a:t>
            </a:r>
          </a:p>
          <a:p>
            <a:r>
              <a:rPr lang="en-US"/>
              <a:t>	if len(numList) == 1:</a:t>
            </a:r>
          </a:p>
          <a:p>
            <a:r>
              <a:rPr lang="en-US"/>
              <a:t>		return numList [0]</a:t>
            </a:r>
          </a:p>
          <a:p>
            <a:r>
              <a:rPr lang="en-US"/>
              <a:t>	else:</a:t>
            </a:r>
          </a:p>
          <a:p>
            <a:r>
              <a:rPr lang="en-US"/>
              <a:t>		return numList[0] + listsum(numList[1:])</a:t>
            </a:r>
            <a:endParaRPr lang="en-US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8B6B7B0-D8A5-AD2F-6054-917A03B9F49C}"/>
              </a:ext>
            </a:extLst>
          </p:cNvPr>
          <p:cNvSpPr txBox="1"/>
          <p:nvPr/>
        </p:nvSpPr>
        <p:spPr>
          <a:xfrm>
            <a:off x="165450" y="3077340"/>
            <a:ext cx="6106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循环求和函数</a:t>
            </a:r>
            <a:endParaRPr lang="en-US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D5D9FCC-5F98-6CD3-8DA2-388560B56AAD}"/>
              </a:ext>
            </a:extLst>
          </p:cNvPr>
          <p:cNvSpPr txBox="1"/>
          <p:nvPr/>
        </p:nvSpPr>
        <p:spPr>
          <a:xfrm>
            <a:off x="3029779" y="3071322"/>
            <a:ext cx="6106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递归求和函数</a:t>
            </a:r>
            <a:endParaRPr lang="en-US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C4CF1658-2C9A-4157-C7A0-CDDD496D0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884" y="2557136"/>
            <a:ext cx="3200905" cy="3369374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BAEF0D38-E2DB-AC21-CD23-5E00B2193550}"/>
              </a:ext>
            </a:extLst>
          </p:cNvPr>
          <p:cNvSpPr txBox="1"/>
          <p:nvPr/>
        </p:nvSpPr>
        <p:spPr>
          <a:xfrm>
            <a:off x="1410729" y="5486748"/>
            <a:ext cx="61062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(1) </a:t>
            </a:r>
            <a:r>
              <a:rPr lang="en-US" dirty="0" err="1"/>
              <a:t>递归算法必须有基本情况</a:t>
            </a:r>
            <a:r>
              <a:rPr lang="en-US" dirty="0"/>
              <a:t>；</a:t>
            </a:r>
          </a:p>
          <a:p>
            <a:r>
              <a:rPr lang="en-US" dirty="0"/>
              <a:t>(2) </a:t>
            </a:r>
            <a:r>
              <a:rPr lang="en-US" dirty="0" err="1"/>
              <a:t>递归算法必须改变其状态并向基本情况靠近</a:t>
            </a:r>
            <a:r>
              <a:rPr lang="en-US" dirty="0"/>
              <a:t>；</a:t>
            </a:r>
          </a:p>
          <a:p>
            <a:r>
              <a:rPr lang="en-US" dirty="0"/>
              <a:t>(3) </a:t>
            </a:r>
            <a:r>
              <a:rPr lang="en-US" dirty="0" err="1"/>
              <a:t>递归算法必须递归地调用自己</a:t>
            </a:r>
            <a:r>
              <a:rPr 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00559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递归</a:t>
            </a:r>
            <a:br>
              <a:rPr lang="en-US" altLang="zh-CN" dirty="0"/>
            </a:br>
            <a:r>
              <a:rPr lang="de-DE" altLang="zh-CN" dirty="0"/>
              <a:t>(</a:t>
            </a:r>
            <a:r>
              <a:rPr lang="de-DE" altLang="zh-CN" dirty="0" err="1"/>
              <a:t>Recursion</a:t>
            </a:r>
            <a:r>
              <a:rPr lang="de-DE" altLang="zh-CN" dirty="0"/>
              <a:t>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DC9C578-9B1C-2A99-AC77-E71AD011FC85}"/>
              </a:ext>
            </a:extLst>
          </p:cNvPr>
          <p:cNvSpPr txBox="1"/>
          <p:nvPr/>
        </p:nvSpPr>
        <p:spPr>
          <a:xfrm>
            <a:off x="103456" y="1851971"/>
            <a:ext cx="7614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例</a:t>
            </a:r>
            <a:r>
              <a:rPr lang="de-DE" altLang="zh-CN" dirty="0"/>
              <a:t>2: </a:t>
            </a:r>
            <a:r>
              <a:rPr lang="zh-CN" altLang="en-US" dirty="0"/>
              <a:t>将整数转换成</a:t>
            </a:r>
            <a:r>
              <a:rPr lang="en-US" altLang="zh-CN" dirty="0"/>
              <a:t>2</a:t>
            </a:r>
            <a:r>
              <a:rPr lang="de-DE" altLang="zh-CN" dirty="0"/>
              <a:t>~16</a:t>
            </a:r>
            <a:r>
              <a:rPr lang="zh-CN" altLang="en-US" dirty="0"/>
              <a:t>任意进制的字符串</a:t>
            </a:r>
            <a:r>
              <a:rPr lang="de-DE" altLang="zh-CN" dirty="0"/>
              <a:t>, </a:t>
            </a:r>
            <a:r>
              <a:rPr lang="zh-CN" altLang="en-US" dirty="0"/>
              <a:t>比如</a:t>
            </a:r>
            <a:r>
              <a:rPr lang="de-DE" altLang="zh-CN" dirty="0"/>
              <a:t>10</a:t>
            </a:r>
            <a:r>
              <a:rPr lang="zh-CN" altLang="en-US" dirty="0"/>
              <a:t>转换成</a:t>
            </a:r>
            <a:r>
              <a:rPr lang="de-DE" altLang="zh-CN" dirty="0"/>
              <a:t>2</a:t>
            </a:r>
            <a:r>
              <a:rPr lang="zh-CN" altLang="en-US" dirty="0"/>
              <a:t>进制字符串</a:t>
            </a: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66E8CFD-DE15-D0D6-9958-ADB20F877EBF}"/>
              </a:ext>
            </a:extLst>
          </p:cNvPr>
          <p:cNvSpPr txBox="1"/>
          <p:nvPr/>
        </p:nvSpPr>
        <p:spPr>
          <a:xfrm>
            <a:off x="483165" y="2372860"/>
            <a:ext cx="53519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/>
            </a:lvl1pPr>
            <a:lvl2pPr lvl="1">
              <a:defRPr sz="1200"/>
            </a:lvl2pPr>
          </a:lstStyle>
          <a:p>
            <a:r>
              <a:rPr lang="en-US" dirty="0"/>
              <a:t>def </a:t>
            </a:r>
            <a:r>
              <a:rPr lang="en-US" dirty="0" err="1"/>
              <a:t>toStr</a:t>
            </a:r>
            <a:r>
              <a:rPr lang="en-US" dirty="0"/>
              <a:t>(n, base):</a:t>
            </a:r>
          </a:p>
          <a:p>
            <a:pPr lvl="1"/>
            <a:r>
              <a:rPr lang="en-US" dirty="0" err="1"/>
              <a:t>convertString</a:t>
            </a:r>
            <a:r>
              <a:rPr lang="en-US" dirty="0"/>
              <a:t> = "0123456789ABCDEF"</a:t>
            </a:r>
          </a:p>
          <a:p>
            <a:pPr lvl="1"/>
            <a:r>
              <a:rPr lang="en-US" dirty="0"/>
              <a:t>if n &lt; base:</a:t>
            </a:r>
          </a:p>
          <a:p>
            <a:pPr lvl="1"/>
            <a:r>
              <a:rPr lang="en-US" dirty="0"/>
              <a:t>	return </a:t>
            </a:r>
            <a:r>
              <a:rPr lang="en-US" dirty="0" err="1"/>
              <a:t>convertString</a:t>
            </a:r>
            <a:r>
              <a:rPr lang="en-US" dirty="0"/>
              <a:t>[n]</a:t>
            </a:r>
          </a:p>
          <a:p>
            <a:pPr lvl="1"/>
            <a:r>
              <a:rPr lang="en-US" dirty="0"/>
              <a:t>else:</a:t>
            </a:r>
          </a:p>
          <a:p>
            <a:pPr lvl="1"/>
            <a:r>
              <a:rPr lang="en-US" dirty="0"/>
              <a:t>	return </a:t>
            </a:r>
            <a:r>
              <a:rPr lang="en-US" dirty="0" err="1"/>
              <a:t>toStr</a:t>
            </a:r>
            <a:r>
              <a:rPr lang="en-US" dirty="0"/>
              <a:t>(n//base, base) + </a:t>
            </a:r>
            <a:r>
              <a:rPr lang="en-US" dirty="0" err="1"/>
              <a:t>convertString</a:t>
            </a:r>
            <a:r>
              <a:rPr lang="en-US" dirty="0"/>
              <a:t>[</a:t>
            </a:r>
            <a:r>
              <a:rPr lang="en-US" dirty="0" err="1"/>
              <a:t>n%base</a:t>
            </a:r>
            <a:r>
              <a:rPr lang="en-US" dirty="0"/>
              <a:t>]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8FFDE9C-103E-C166-3A76-059768084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379" y="1808655"/>
            <a:ext cx="2186990" cy="208916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9E342AC-3BA2-AE6C-12F7-763F0DE29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785" y="4049053"/>
            <a:ext cx="2540177" cy="2657717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7D6B4642-748E-66FB-1D60-3E0760ADACCF}"/>
              </a:ext>
            </a:extLst>
          </p:cNvPr>
          <p:cNvSpPr txBox="1"/>
          <p:nvPr/>
        </p:nvSpPr>
        <p:spPr>
          <a:xfrm>
            <a:off x="483165" y="4636698"/>
            <a:ext cx="61063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/>
            </a:lvl1pPr>
            <a:lvl2pPr lvl="1">
              <a:defRPr sz="1200"/>
            </a:lvl2pPr>
          </a:lstStyle>
          <a:p>
            <a:r>
              <a:rPr lang="en-US" dirty="0" err="1"/>
              <a:t>rStack</a:t>
            </a:r>
            <a:r>
              <a:rPr lang="en-US" dirty="0"/>
              <a:t> = Stack()</a:t>
            </a:r>
          </a:p>
          <a:p>
            <a:r>
              <a:rPr lang="en-US" dirty="0"/>
              <a:t>def </a:t>
            </a:r>
            <a:r>
              <a:rPr lang="en-US" dirty="0" err="1"/>
              <a:t>toStrS</a:t>
            </a:r>
            <a:r>
              <a:rPr lang="en-US" dirty="0"/>
              <a:t>(n, base):</a:t>
            </a:r>
          </a:p>
          <a:p>
            <a:r>
              <a:rPr lang="en-US" dirty="0"/>
              <a:t>    </a:t>
            </a:r>
            <a:r>
              <a:rPr lang="en-US" dirty="0" err="1"/>
              <a:t>convertString</a:t>
            </a:r>
            <a:r>
              <a:rPr lang="en-US" dirty="0"/>
              <a:t> = "0123456789ABCDEF"</a:t>
            </a:r>
          </a:p>
          <a:p>
            <a:r>
              <a:rPr lang="en-US" dirty="0"/>
              <a:t>    if n &lt; base:</a:t>
            </a:r>
          </a:p>
          <a:p>
            <a:r>
              <a:rPr lang="en-US" dirty="0"/>
              <a:t>        </a:t>
            </a:r>
            <a:r>
              <a:rPr lang="en-US" dirty="0" err="1"/>
              <a:t>rStack.push</a:t>
            </a:r>
            <a:r>
              <a:rPr lang="en-US" dirty="0"/>
              <a:t>(</a:t>
            </a:r>
            <a:r>
              <a:rPr lang="en-US" dirty="0" err="1"/>
              <a:t>convertString</a:t>
            </a:r>
            <a:r>
              <a:rPr lang="en-US" dirty="0"/>
              <a:t>[n])</a:t>
            </a:r>
          </a:p>
          <a:p>
            <a:r>
              <a:rPr lang="en-US" dirty="0"/>
              <a:t>    else:</a:t>
            </a:r>
          </a:p>
          <a:p>
            <a:r>
              <a:rPr lang="en-US" dirty="0"/>
              <a:t>        </a:t>
            </a:r>
            <a:r>
              <a:rPr lang="en-US" dirty="0" err="1"/>
              <a:t>rStack.push</a:t>
            </a:r>
            <a:r>
              <a:rPr lang="en-US" dirty="0"/>
              <a:t>(</a:t>
            </a:r>
            <a:r>
              <a:rPr lang="en-US" dirty="0" err="1"/>
              <a:t>convertString</a:t>
            </a:r>
            <a:r>
              <a:rPr lang="en-US" dirty="0"/>
              <a:t>[n % base])</a:t>
            </a:r>
          </a:p>
          <a:p>
            <a:r>
              <a:rPr lang="en-US" dirty="0"/>
              <a:t>        </a:t>
            </a:r>
            <a:r>
              <a:rPr lang="en-US" dirty="0" err="1"/>
              <a:t>toStrS</a:t>
            </a:r>
            <a:r>
              <a:rPr lang="en-US" dirty="0"/>
              <a:t>(n // base, base)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DDC2527-B9C7-8DDB-D696-0C269F16A3F7}"/>
              </a:ext>
            </a:extLst>
          </p:cNvPr>
          <p:cNvSpPr txBox="1"/>
          <p:nvPr/>
        </p:nvSpPr>
        <p:spPr>
          <a:xfrm>
            <a:off x="6222569" y="5192195"/>
            <a:ext cx="1524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栈帧</a:t>
            </a:r>
            <a:endParaRPr lang="en-US" dirty="0"/>
          </a:p>
          <a:p>
            <a:r>
              <a:rPr lang="en-US" dirty="0"/>
              <a:t>stack frame</a:t>
            </a:r>
          </a:p>
        </p:txBody>
      </p:sp>
    </p:spTree>
    <p:extLst>
      <p:ext uri="{BB962C8B-B14F-4D97-AF65-F5344CB8AC3E}">
        <p14:creationId xmlns:p14="http://schemas.microsoft.com/office/powerpoint/2010/main" val="47922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递归</a:t>
            </a:r>
            <a:br>
              <a:rPr lang="en-US" altLang="zh-CN" dirty="0"/>
            </a:br>
            <a:r>
              <a:rPr lang="de-DE" altLang="zh-CN" dirty="0"/>
              <a:t>(</a:t>
            </a:r>
            <a:r>
              <a:rPr lang="de-DE" altLang="zh-CN" dirty="0" err="1"/>
              <a:t>Recursion</a:t>
            </a:r>
            <a:r>
              <a:rPr lang="de-DE" altLang="zh-CN" dirty="0"/>
              <a:t>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DC9C578-9B1C-2A99-AC77-E71AD011FC85}"/>
              </a:ext>
            </a:extLst>
          </p:cNvPr>
          <p:cNvSpPr txBox="1"/>
          <p:nvPr/>
        </p:nvSpPr>
        <p:spPr>
          <a:xfrm>
            <a:off x="103456" y="1851971"/>
            <a:ext cx="7614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例</a:t>
            </a:r>
            <a:r>
              <a:rPr lang="de-DE" altLang="zh-CN" dirty="0"/>
              <a:t>3: </a:t>
            </a:r>
            <a:r>
              <a:rPr lang="de-DE" altLang="zh-CN" dirty="0" err="1"/>
              <a:t>Serpinski</a:t>
            </a:r>
            <a:r>
              <a:rPr lang="de-DE" altLang="zh-CN" dirty="0"/>
              <a:t> </a:t>
            </a:r>
            <a:r>
              <a:rPr lang="zh-CN" altLang="en-US" dirty="0"/>
              <a:t>三角</a:t>
            </a: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66E8CFD-DE15-D0D6-9958-ADB20F877EBF}"/>
              </a:ext>
            </a:extLst>
          </p:cNvPr>
          <p:cNvSpPr txBox="1"/>
          <p:nvPr/>
        </p:nvSpPr>
        <p:spPr>
          <a:xfrm>
            <a:off x="483165" y="2372860"/>
            <a:ext cx="53519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/>
            </a:lvl1pPr>
            <a:lvl2pPr lvl="1">
              <a:defRPr sz="1200"/>
            </a:lvl2pPr>
          </a:lstStyle>
          <a:p>
            <a:r>
              <a:rPr lang="en-US" dirty="0"/>
              <a:t>def </a:t>
            </a:r>
            <a:r>
              <a:rPr lang="en-US" dirty="0" err="1"/>
              <a:t>toStr</a:t>
            </a:r>
            <a:r>
              <a:rPr lang="en-US" dirty="0"/>
              <a:t>(n, base):</a:t>
            </a:r>
          </a:p>
          <a:p>
            <a:pPr lvl="1"/>
            <a:r>
              <a:rPr lang="en-US" dirty="0" err="1"/>
              <a:t>convertString</a:t>
            </a:r>
            <a:r>
              <a:rPr lang="en-US" dirty="0"/>
              <a:t> = "0123456789ABCDEF"</a:t>
            </a:r>
          </a:p>
          <a:p>
            <a:pPr lvl="1"/>
            <a:r>
              <a:rPr lang="en-US" dirty="0"/>
              <a:t>if n &lt; base:</a:t>
            </a:r>
          </a:p>
          <a:p>
            <a:pPr lvl="1"/>
            <a:r>
              <a:rPr lang="en-US" dirty="0"/>
              <a:t>	return </a:t>
            </a:r>
            <a:r>
              <a:rPr lang="en-US" dirty="0" err="1"/>
              <a:t>convertString</a:t>
            </a:r>
            <a:r>
              <a:rPr lang="en-US" dirty="0"/>
              <a:t>[n]</a:t>
            </a:r>
          </a:p>
          <a:p>
            <a:pPr lvl="1"/>
            <a:r>
              <a:rPr lang="en-US" dirty="0"/>
              <a:t>else:</a:t>
            </a:r>
          </a:p>
          <a:p>
            <a:pPr lvl="1"/>
            <a:r>
              <a:rPr lang="en-US" dirty="0"/>
              <a:t>	return </a:t>
            </a:r>
            <a:r>
              <a:rPr lang="en-US" dirty="0" err="1"/>
              <a:t>toStr</a:t>
            </a:r>
            <a:r>
              <a:rPr lang="en-US" dirty="0"/>
              <a:t>(n//base, base) + </a:t>
            </a:r>
            <a:r>
              <a:rPr lang="en-US" dirty="0" err="1"/>
              <a:t>convertString</a:t>
            </a:r>
            <a:r>
              <a:rPr lang="en-US" dirty="0"/>
              <a:t>[</a:t>
            </a:r>
            <a:r>
              <a:rPr lang="en-US" dirty="0" err="1"/>
              <a:t>n%base</a:t>
            </a:r>
            <a:r>
              <a:rPr lang="en-US" dirty="0"/>
              <a:t>]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D6B4642-748E-66FB-1D60-3E0760ADACCF}"/>
              </a:ext>
            </a:extLst>
          </p:cNvPr>
          <p:cNvSpPr txBox="1"/>
          <p:nvPr/>
        </p:nvSpPr>
        <p:spPr>
          <a:xfrm>
            <a:off x="483165" y="4636698"/>
            <a:ext cx="61063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/>
            </a:lvl1pPr>
            <a:lvl2pPr lvl="1">
              <a:defRPr sz="1200"/>
            </a:lvl2pPr>
          </a:lstStyle>
          <a:p>
            <a:r>
              <a:rPr lang="en-US" dirty="0" err="1"/>
              <a:t>rStack</a:t>
            </a:r>
            <a:r>
              <a:rPr lang="en-US" dirty="0"/>
              <a:t> = Stack()</a:t>
            </a:r>
          </a:p>
          <a:p>
            <a:r>
              <a:rPr lang="en-US" dirty="0"/>
              <a:t>def </a:t>
            </a:r>
            <a:r>
              <a:rPr lang="en-US" dirty="0" err="1"/>
              <a:t>toStrS</a:t>
            </a:r>
            <a:r>
              <a:rPr lang="en-US" dirty="0"/>
              <a:t>(n, base):</a:t>
            </a:r>
          </a:p>
          <a:p>
            <a:r>
              <a:rPr lang="en-US" dirty="0"/>
              <a:t>    </a:t>
            </a:r>
            <a:r>
              <a:rPr lang="en-US" dirty="0" err="1"/>
              <a:t>convertString</a:t>
            </a:r>
            <a:r>
              <a:rPr lang="en-US" dirty="0"/>
              <a:t> = "0123456789ABCDEF"</a:t>
            </a:r>
          </a:p>
          <a:p>
            <a:r>
              <a:rPr lang="en-US" dirty="0"/>
              <a:t>    if n &lt; base:</a:t>
            </a:r>
          </a:p>
          <a:p>
            <a:r>
              <a:rPr lang="en-US" dirty="0"/>
              <a:t>        </a:t>
            </a:r>
            <a:r>
              <a:rPr lang="en-US" dirty="0" err="1"/>
              <a:t>rStack.push</a:t>
            </a:r>
            <a:r>
              <a:rPr lang="en-US" dirty="0"/>
              <a:t>(</a:t>
            </a:r>
            <a:r>
              <a:rPr lang="en-US" dirty="0" err="1"/>
              <a:t>convertString</a:t>
            </a:r>
            <a:r>
              <a:rPr lang="en-US" dirty="0"/>
              <a:t>[n])</a:t>
            </a:r>
          </a:p>
          <a:p>
            <a:r>
              <a:rPr lang="en-US" dirty="0"/>
              <a:t>    else:</a:t>
            </a:r>
          </a:p>
          <a:p>
            <a:r>
              <a:rPr lang="en-US" dirty="0"/>
              <a:t>        </a:t>
            </a:r>
            <a:r>
              <a:rPr lang="en-US" dirty="0" err="1"/>
              <a:t>rStack.push</a:t>
            </a:r>
            <a:r>
              <a:rPr lang="en-US" dirty="0"/>
              <a:t>(</a:t>
            </a:r>
            <a:r>
              <a:rPr lang="en-US" dirty="0" err="1"/>
              <a:t>convertString</a:t>
            </a:r>
            <a:r>
              <a:rPr lang="en-US" dirty="0"/>
              <a:t>[n % base])</a:t>
            </a:r>
          </a:p>
          <a:p>
            <a:r>
              <a:rPr lang="en-US" dirty="0"/>
              <a:t>        </a:t>
            </a:r>
            <a:r>
              <a:rPr lang="en-US" dirty="0" err="1"/>
              <a:t>toStrS</a:t>
            </a:r>
            <a:r>
              <a:rPr lang="en-US" dirty="0"/>
              <a:t>(n // base, base)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4DAE44D-9264-C401-8A1B-58F789DB8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266" y="3781586"/>
            <a:ext cx="4023197" cy="301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75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递归</a:t>
            </a:r>
            <a:br>
              <a:rPr lang="en-US" altLang="zh-CN" dirty="0"/>
            </a:br>
            <a:r>
              <a:rPr lang="de-DE" altLang="zh-CN" dirty="0"/>
              <a:t>(</a:t>
            </a:r>
            <a:r>
              <a:rPr lang="de-DE" altLang="zh-CN" dirty="0" err="1"/>
              <a:t>Recursion</a:t>
            </a:r>
            <a:r>
              <a:rPr lang="de-DE" altLang="zh-CN" dirty="0"/>
              <a:t>) </a:t>
            </a:r>
            <a:br>
              <a:rPr lang="de-DE" altLang="zh-CN" dirty="0"/>
            </a:br>
            <a:r>
              <a:rPr lang="zh-CN" altLang="en-US" dirty="0"/>
              <a:t>动态规划</a:t>
            </a:r>
            <a:endParaRPr lang="de-DE" altLang="zh-CN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DC9C578-9B1C-2A99-AC77-E71AD011FC85}"/>
              </a:ext>
            </a:extLst>
          </p:cNvPr>
          <p:cNvSpPr txBox="1"/>
          <p:nvPr/>
        </p:nvSpPr>
        <p:spPr>
          <a:xfrm>
            <a:off x="103456" y="1851971"/>
            <a:ext cx="7614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找零时使用最少的硬币</a:t>
            </a: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66E8CFD-DE15-D0D6-9958-ADB20F877EBF}"/>
              </a:ext>
            </a:extLst>
          </p:cNvPr>
          <p:cNvSpPr txBox="1"/>
          <p:nvPr/>
        </p:nvSpPr>
        <p:spPr>
          <a:xfrm>
            <a:off x="103456" y="2372859"/>
            <a:ext cx="6389212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/>
            </a:lvl1pPr>
            <a:lvl2pPr lvl="1">
              <a:defRPr sz="1200"/>
            </a:lvl2pPr>
          </a:lstStyle>
          <a:p>
            <a:r>
              <a:rPr lang="zh-CN" altLang="en-US" dirty="0"/>
              <a:t>首先确定基本情况：如果要找的零钱金额与硬币的面值相同，那么只需找 </a:t>
            </a:r>
            <a:r>
              <a:rPr lang="en-US" altLang="zh-CN" dirty="0"/>
              <a:t>1</a:t>
            </a:r>
          </a:p>
          <a:p>
            <a:r>
              <a:rPr lang="zh-CN" altLang="en-US" dirty="0"/>
              <a:t>枚硬币即可。</a:t>
            </a:r>
            <a:endParaRPr lang="de-DE" altLang="zh-CN" dirty="0"/>
          </a:p>
          <a:p>
            <a:r>
              <a:rPr lang="zh-CN" altLang="en-US" dirty="0"/>
              <a:t>如果要找的零钱金额和硬币的面值不同，则有多种选择：</a:t>
            </a:r>
            <a:endParaRPr lang="de-DE" altLang="zh-CN" dirty="0"/>
          </a:p>
          <a:p>
            <a:pPr lvl="1"/>
            <a:r>
              <a:rPr lang="en-US" altLang="zh-CN" dirty="0"/>
              <a:t>1 </a:t>
            </a:r>
            <a:r>
              <a:rPr lang="zh-CN" altLang="en-US" dirty="0"/>
              <a:t>枚 </a:t>
            </a:r>
            <a:r>
              <a:rPr lang="en-US" altLang="zh-CN" dirty="0"/>
              <a:t>1 </a:t>
            </a:r>
            <a:r>
              <a:rPr lang="zh-CN" altLang="en-US" dirty="0"/>
              <a:t>分的硬币加上找零金额减去</a:t>
            </a:r>
            <a:r>
              <a:rPr lang="en-US" altLang="zh-CN" dirty="0"/>
              <a:t>1 </a:t>
            </a:r>
            <a:r>
              <a:rPr lang="zh-CN" altLang="en-US" dirty="0"/>
              <a:t>分之后所需的硬币；</a:t>
            </a:r>
            <a:endParaRPr lang="de-DE" altLang="zh-CN" dirty="0"/>
          </a:p>
          <a:p>
            <a:pPr lvl="1"/>
            <a:r>
              <a:rPr lang="en-US" altLang="zh-CN" dirty="0"/>
              <a:t>1 </a:t>
            </a:r>
            <a:r>
              <a:rPr lang="zh-CN" altLang="en-US" dirty="0"/>
              <a:t>枚 </a:t>
            </a:r>
            <a:r>
              <a:rPr lang="en-US" altLang="zh-CN" dirty="0"/>
              <a:t>5 </a:t>
            </a:r>
            <a:r>
              <a:rPr lang="zh-CN" altLang="en-US" dirty="0"/>
              <a:t>分的硬币加上找零金额减去 </a:t>
            </a:r>
            <a:r>
              <a:rPr lang="en-US" altLang="zh-CN" dirty="0"/>
              <a:t>5 </a:t>
            </a:r>
            <a:r>
              <a:rPr lang="zh-CN" altLang="en-US" dirty="0"/>
              <a:t>分之后所需的硬币；</a:t>
            </a:r>
            <a:endParaRPr lang="de-DE" altLang="zh-CN" dirty="0"/>
          </a:p>
          <a:p>
            <a:pPr lvl="1"/>
            <a:r>
              <a:rPr lang="en-US" altLang="zh-CN" dirty="0"/>
              <a:t>1 </a:t>
            </a:r>
            <a:r>
              <a:rPr lang="zh-CN" altLang="en-US" dirty="0"/>
              <a:t>枚 </a:t>
            </a:r>
            <a:r>
              <a:rPr lang="en-US" altLang="zh-CN" dirty="0"/>
              <a:t>10 </a:t>
            </a:r>
            <a:r>
              <a:rPr lang="zh-CN" altLang="en-US" dirty="0"/>
              <a:t>分的硬币加上找零金额减去 </a:t>
            </a:r>
            <a:r>
              <a:rPr lang="en-US" altLang="zh-CN" dirty="0"/>
              <a:t>10 </a:t>
            </a:r>
            <a:r>
              <a:rPr lang="zh-CN" altLang="en-US" dirty="0"/>
              <a:t>分之后所需的硬币；</a:t>
            </a:r>
            <a:endParaRPr lang="de-DE" altLang="zh-CN" dirty="0"/>
          </a:p>
          <a:p>
            <a:pPr lvl="1"/>
            <a:r>
              <a:rPr lang="en-US" altLang="zh-CN" dirty="0"/>
              <a:t>1 </a:t>
            </a:r>
            <a:r>
              <a:rPr lang="zh-CN" altLang="en-US" dirty="0"/>
              <a:t>枚 </a:t>
            </a:r>
            <a:r>
              <a:rPr lang="en-US" altLang="zh-CN" dirty="0"/>
              <a:t>25 </a:t>
            </a:r>
            <a:r>
              <a:rPr lang="zh-CN" altLang="en-US" dirty="0"/>
              <a:t>分的硬币加上找零金额减去 </a:t>
            </a:r>
            <a:r>
              <a:rPr lang="en-US" altLang="zh-CN" dirty="0"/>
              <a:t>25 </a:t>
            </a:r>
            <a:r>
              <a:rPr lang="zh-CN" altLang="en-US" dirty="0"/>
              <a:t>分之后所需的硬币。</a:t>
            </a:r>
            <a:endParaRPr lang="de-DE" altLang="zh-CN" dirty="0"/>
          </a:p>
          <a:p>
            <a:endParaRPr lang="de-DE" altLang="zh-CN" dirty="0"/>
          </a:p>
          <a:p>
            <a:r>
              <a:rPr lang="zh-CN" altLang="en-US" dirty="0"/>
              <a:t>我们需要从中找到硬币数最少的情况，如下所示。</a:t>
            </a:r>
          </a:p>
          <a:p>
            <a:r>
              <a:rPr lang="en-US" dirty="0" err="1"/>
              <a:t>numCoins</a:t>
            </a:r>
            <a:r>
              <a:rPr lang="en-US" dirty="0"/>
              <a:t> = min(1 + </a:t>
            </a:r>
            <a:r>
              <a:rPr lang="en-US" dirty="0" err="1"/>
              <a:t>numCoins</a:t>
            </a:r>
            <a:r>
              <a:rPr lang="en-US" dirty="0"/>
              <a:t>(</a:t>
            </a:r>
            <a:r>
              <a:rPr lang="en-US" dirty="0" err="1"/>
              <a:t>originalamount</a:t>
            </a:r>
            <a:r>
              <a:rPr lang="en-US" dirty="0"/>
              <a:t> - 1),</a:t>
            </a:r>
          </a:p>
          <a:p>
            <a:pPr lvl="2"/>
            <a:r>
              <a:rPr lang="en-US" sz="1200" dirty="0"/>
              <a:t>1 + </a:t>
            </a:r>
            <a:r>
              <a:rPr lang="en-US" sz="1200" dirty="0" err="1"/>
              <a:t>numCoins</a:t>
            </a:r>
            <a:r>
              <a:rPr lang="en-US" sz="1200" dirty="0"/>
              <a:t>(</a:t>
            </a:r>
            <a:r>
              <a:rPr lang="en-US" sz="1200" dirty="0" err="1"/>
              <a:t>originalamount</a:t>
            </a:r>
            <a:r>
              <a:rPr lang="en-US" sz="1200" dirty="0"/>
              <a:t> - 5),</a:t>
            </a:r>
          </a:p>
          <a:p>
            <a:pPr lvl="2"/>
            <a:r>
              <a:rPr lang="en-US" sz="1200" dirty="0"/>
              <a:t>1 + </a:t>
            </a:r>
            <a:r>
              <a:rPr lang="en-US" sz="1200" dirty="0" err="1"/>
              <a:t>numCoins</a:t>
            </a:r>
            <a:r>
              <a:rPr lang="en-US" sz="1200" dirty="0"/>
              <a:t>(</a:t>
            </a:r>
            <a:r>
              <a:rPr lang="en-US" sz="1200" dirty="0" err="1"/>
              <a:t>originalamount</a:t>
            </a:r>
            <a:r>
              <a:rPr lang="en-US" sz="1200" dirty="0"/>
              <a:t> - 10),</a:t>
            </a:r>
          </a:p>
          <a:p>
            <a:pPr lvl="2"/>
            <a:r>
              <a:rPr lang="en-US" sz="1200" dirty="0"/>
              <a:t>1 + </a:t>
            </a:r>
            <a:r>
              <a:rPr lang="en-US" sz="1200" dirty="0" err="1"/>
              <a:t>numCoins</a:t>
            </a:r>
            <a:r>
              <a:rPr lang="en-US" sz="1200" dirty="0"/>
              <a:t>(</a:t>
            </a:r>
            <a:r>
              <a:rPr lang="en-US" sz="1200" dirty="0" err="1"/>
              <a:t>originalamount</a:t>
            </a:r>
            <a:r>
              <a:rPr lang="en-US" sz="1200" dirty="0"/>
              <a:t> - 25))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D6B4642-748E-66FB-1D60-3E0760ADACCF}"/>
              </a:ext>
            </a:extLst>
          </p:cNvPr>
          <p:cNvSpPr txBox="1"/>
          <p:nvPr/>
        </p:nvSpPr>
        <p:spPr>
          <a:xfrm>
            <a:off x="6492668" y="1851971"/>
            <a:ext cx="473962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/>
            </a:lvl1pPr>
            <a:lvl2pPr lvl="1">
              <a:defRPr sz="1200"/>
            </a:lvl2pPr>
          </a:lstStyle>
          <a:p>
            <a:r>
              <a:rPr lang="en-US" dirty="0"/>
              <a:t>def </a:t>
            </a:r>
            <a:r>
              <a:rPr lang="en-US" dirty="0" err="1"/>
              <a:t>recMC</a:t>
            </a:r>
            <a:r>
              <a:rPr lang="en-US" dirty="0"/>
              <a:t>(</a:t>
            </a:r>
            <a:r>
              <a:rPr lang="en-US" dirty="0" err="1"/>
              <a:t>coinValueList</a:t>
            </a:r>
            <a:r>
              <a:rPr lang="en-US" dirty="0"/>
              <a:t>, change):</a:t>
            </a:r>
          </a:p>
          <a:p>
            <a:r>
              <a:rPr lang="en-US" dirty="0"/>
              <a:t>    </a:t>
            </a:r>
            <a:r>
              <a:rPr lang="en-US" dirty="0" err="1"/>
              <a:t>minCoins</a:t>
            </a:r>
            <a:r>
              <a:rPr lang="en-US" dirty="0"/>
              <a:t> = change</a:t>
            </a:r>
          </a:p>
          <a:p>
            <a:r>
              <a:rPr lang="en-US" dirty="0"/>
              <a:t>    if change in </a:t>
            </a:r>
            <a:r>
              <a:rPr lang="en-US" dirty="0" err="1"/>
              <a:t>coinValueList</a:t>
            </a:r>
            <a:r>
              <a:rPr lang="en-US" dirty="0"/>
              <a:t>:</a:t>
            </a:r>
          </a:p>
          <a:p>
            <a:r>
              <a:rPr lang="en-US" dirty="0"/>
              <a:t>        return 1</a:t>
            </a:r>
          </a:p>
          <a:p>
            <a:r>
              <a:rPr lang="en-US" dirty="0"/>
              <a:t>    else:</a:t>
            </a:r>
          </a:p>
          <a:p>
            <a:r>
              <a:rPr lang="en-US" dirty="0"/>
              <a:t>        for </a:t>
            </a:r>
            <a:r>
              <a:rPr lang="en-US" dirty="0" err="1"/>
              <a:t>i</a:t>
            </a:r>
            <a:r>
              <a:rPr lang="en-US" dirty="0"/>
              <a:t> in [c for c in </a:t>
            </a:r>
            <a:r>
              <a:rPr lang="en-US" dirty="0" err="1"/>
              <a:t>coinValueList</a:t>
            </a:r>
            <a:r>
              <a:rPr lang="en-US" dirty="0"/>
              <a:t> if c &lt;= change]:</a:t>
            </a:r>
          </a:p>
          <a:p>
            <a:r>
              <a:rPr lang="en-US" dirty="0"/>
              <a:t>            </a:t>
            </a:r>
            <a:r>
              <a:rPr lang="en-US" dirty="0" err="1"/>
              <a:t>numCoins</a:t>
            </a:r>
            <a:r>
              <a:rPr lang="en-US" dirty="0"/>
              <a:t> = 1 + </a:t>
            </a:r>
            <a:r>
              <a:rPr lang="en-US" dirty="0" err="1"/>
              <a:t>recMC</a:t>
            </a:r>
            <a:r>
              <a:rPr lang="en-US" dirty="0"/>
              <a:t>(</a:t>
            </a:r>
            <a:r>
              <a:rPr lang="en-US" dirty="0" err="1"/>
              <a:t>coinValueList</a:t>
            </a:r>
            <a:r>
              <a:rPr lang="en-US" dirty="0"/>
              <a:t>, change-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r>
              <a:rPr lang="en-US" dirty="0"/>
              <a:t>            if </a:t>
            </a:r>
            <a:r>
              <a:rPr lang="en-US" dirty="0" err="1"/>
              <a:t>numCoins</a:t>
            </a:r>
            <a:r>
              <a:rPr lang="en-US" dirty="0"/>
              <a:t> &lt; </a:t>
            </a:r>
            <a:r>
              <a:rPr lang="en-US" dirty="0" err="1"/>
              <a:t>minCoins</a:t>
            </a:r>
            <a:r>
              <a:rPr lang="en-US" dirty="0"/>
              <a:t>:</a:t>
            </a:r>
          </a:p>
          <a:p>
            <a:r>
              <a:rPr lang="en-US" dirty="0"/>
              <a:t>                </a:t>
            </a:r>
            <a:r>
              <a:rPr lang="en-US" dirty="0" err="1"/>
              <a:t>minCoins</a:t>
            </a:r>
            <a:r>
              <a:rPr lang="en-US" dirty="0"/>
              <a:t> = </a:t>
            </a:r>
            <a:r>
              <a:rPr lang="en-US" dirty="0" err="1"/>
              <a:t>numCoins</a:t>
            </a:r>
            <a:endParaRPr lang="en-US" dirty="0"/>
          </a:p>
          <a:p>
            <a:r>
              <a:rPr lang="en-US" dirty="0"/>
              <a:t>    return </a:t>
            </a:r>
            <a:r>
              <a:rPr lang="en-US" dirty="0" err="1"/>
              <a:t>minCoins</a:t>
            </a:r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665382B-2839-1F9B-0532-E8E991F333E3}"/>
              </a:ext>
            </a:extLst>
          </p:cNvPr>
          <p:cNvSpPr txBox="1"/>
          <p:nvPr/>
        </p:nvSpPr>
        <p:spPr>
          <a:xfrm>
            <a:off x="2694803" y="1882968"/>
            <a:ext cx="29275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分、5 分、10 </a:t>
            </a:r>
            <a:r>
              <a:rPr lang="en-US" dirty="0" err="1"/>
              <a:t>分和</a:t>
            </a:r>
            <a:r>
              <a:rPr lang="en-US" dirty="0"/>
              <a:t> 25 分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EBC367B-F470-D160-EB8B-B616255CF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426" y="3821960"/>
            <a:ext cx="6688368" cy="295355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B2E50DE-B008-861B-4487-BCDA2045C1B7}"/>
              </a:ext>
            </a:extLst>
          </p:cNvPr>
          <p:cNvSpPr txBox="1"/>
          <p:nvPr/>
        </p:nvSpPr>
        <p:spPr>
          <a:xfrm>
            <a:off x="9448028" y="3669633"/>
            <a:ext cx="1887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找零</a:t>
            </a:r>
            <a:r>
              <a:rPr lang="en-US" dirty="0"/>
              <a:t> 26 分</a:t>
            </a:r>
          </a:p>
        </p:txBody>
      </p:sp>
    </p:spTree>
    <p:extLst>
      <p:ext uri="{BB962C8B-B14F-4D97-AF65-F5344CB8AC3E}">
        <p14:creationId xmlns:p14="http://schemas.microsoft.com/office/powerpoint/2010/main" val="30040106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递归</a:t>
            </a:r>
            <a:br>
              <a:rPr lang="en-US" altLang="zh-CN" dirty="0"/>
            </a:br>
            <a:r>
              <a:rPr lang="de-DE" altLang="zh-CN" dirty="0"/>
              <a:t>(</a:t>
            </a:r>
            <a:r>
              <a:rPr lang="de-DE" altLang="zh-CN" dirty="0" err="1"/>
              <a:t>Recursion</a:t>
            </a:r>
            <a:r>
              <a:rPr lang="de-DE" altLang="zh-CN" dirty="0"/>
              <a:t>) </a:t>
            </a:r>
            <a:br>
              <a:rPr lang="de-DE" altLang="zh-CN" dirty="0"/>
            </a:br>
            <a:r>
              <a:rPr lang="zh-CN" altLang="en-US" dirty="0"/>
              <a:t>动态规划 </a:t>
            </a:r>
            <a:r>
              <a:rPr lang="de-DE" altLang="zh-CN" dirty="0"/>
              <a:t>(</a:t>
            </a:r>
            <a:r>
              <a:rPr lang="de-DE" altLang="zh-CN" dirty="0" err="1"/>
              <a:t>dynamic</a:t>
            </a:r>
            <a:r>
              <a:rPr lang="de-DE" altLang="zh-CN" dirty="0"/>
              <a:t> </a:t>
            </a:r>
            <a:r>
              <a:rPr lang="de-DE" altLang="zh-CN" dirty="0" err="1"/>
              <a:t>programming</a:t>
            </a:r>
            <a:r>
              <a:rPr lang="de-DE" altLang="zh-CN" dirty="0"/>
              <a:t>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DC9C578-9B1C-2A99-AC77-E71AD011FC85}"/>
              </a:ext>
            </a:extLst>
          </p:cNvPr>
          <p:cNvSpPr txBox="1"/>
          <p:nvPr/>
        </p:nvSpPr>
        <p:spPr>
          <a:xfrm>
            <a:off x="103456" y="1851971"/>
            <a:ext cx="7614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找零时使用最少的硬币</a:t>
            </a: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66E8CFD-DE15-D0D6-9958-ADB20F877EBF}"/>
              </a:ext>
            </a:extLst>
          </p:cNvPr>
          <p:cNvSpPr txBox="1"/>
          <p:nvPr/>
        </p:nvSpPr>
        <p:spPr>
          <a:xfrm>
            <a:off x="103456" y="2283297"/>
            <a:ext cx="63892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/>
            </a:lvl1pPr>
            <a:lvl2pPr lvl="1">
              <a:defRPr sz="1200"/>
            </a:lvl2pPr>
          </a:lstStyle>
          <a:p>
            <a:r>
              <a:rPr lang="zh-CN" altLang="en-US" dirty="0"/>
              <a:t>改进</a:t>
            </a:r>
            <a:r>
              <a:rPr lang="de-DE" altLang="zh-CN" dirty="0"/>
              <a:t>:</a:t>
            </a:r>
          </a:p>
          <a:p>
            <a:r>
              <a:rPr lang="zh-CN" altLang="en-US" dirty="0"/>
              <a:t>简单的做法是把最少硬币数的计算结果存储在一张表中，并在计算新的最少硬币数之前，检查结果是否已在表中。如果是，就直接使用结果，而不是重新计算。</a:t>
            </a:r>
            <a:endParaRPr lang="en-US" sz="12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665382B-2839-1F9B-0532-E8E991F333E3}"/>
              </a:ext>
            </a:extLst>
          </p:cNvPr>
          <p:cNvSpPr txBox="1"/>
          <p:nvPr/>
        </p:nvSpPr>
        <p:spPr>
          <a:xfrm>
            <a:off x="2694803" y="1882968"/>
            <a:ext cx="29275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分、5 分、10 </a:t>
            </a:r>
            <a:r>
              <a:rPr lang="en-US" dirty="0" err="1"/>
              <a:t>分和</a:t>
            </a:r>
            <a:r>
              <a:rPr lang="en-US" dirty="0"/>
              <a:t> 25 分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B57E371-5C53-6032-09EF-DCA326DFF39E}"/>
              </a:ext>
            </a:extLst>
          </p:cNvPr>
          <p:cNvSpPr txBox="1"/>
          <p:nvPr/>
        </p:nvSpPr>
        <p:spPr>
          <a:xfrm>
            <a:off x="287518" y="3054115"/>
            <a:ext cx="61668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def </a:t>
            </a:r>
            <a:r>
              <a:rPr lang="en-US" sz="1200" dirty="0" err="1"/>
              <a:t>dpMakeChange</a:t>
            </a:r>
            <a:r>
              <a:rPr lang="en-US" sz="1200" dirty="0"/>
              <a:t>(</a:t>
            </a:r>
            <a:r>
              <a:rPr lang="en-US" sz="1200" dirty="0" err="1"/>
              <a:t>coinValueList</a:t>
            </a:r>
            <a:r>
              <a:rPr lang="en-US" sz="1200" dirty="0"/>
              <a:t>, change, </a:t>
            </a:r>
            <a:r>
              <a:rPr lang="en-US" sz="1200" dirty="0" err="1"/>
              <a:t>minCoins</a:t>
            </a:r>
            <a:r>
              <a:rPr lang="en-US" sz="1200" dirty="0"/>
              <a:t>, </a:t>
            </a:r>
            <a:r>
              <a:rPr lang="en-US" sz="1200" dirty="0" err="1"/>
              <a:t>coinsUsed</a:t>
            </a:r>
            <a:r>
              <a:rPr lang="en-US" sz="1200" dirty="0"/>
              <a:t>):</a:t>
            </a:r>
          </a:p>
          <a:p>
            <a:r>
              <a:rPr lang="en-US" sz="1200" dirty="0"/>
              <a:t>    for cents in range(change+1):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coinCount</a:t>
            </a:r>
            <a:r>
              <a:rPr lang="en-US" sz="1200" dirty="0"/>
              <a:t> = cents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newCoin</a:t>
            </a:r>
            <a:r>
              <a:rPr lang="en-US" sz="1200" dirty="0"/>
              <a:t> = 1</a:t>
            </a:r>
          </a:p>
          <a:p>
            <a:r>
              <a:rPr lang="en-US" sz="1200" dirty="0"/>
              <a:t>        for j in [c for c in </a:t>
            </a:r>
            <a:r>
              <a:rPr lang="en-US" sz="1200" dirty="0" err="1"/>
              <a:t>coinValueList</a:t>
            </a:r>
            <a:r>
              <a:rPr lang="en-US" sz="1200" dirty="0"/>
              <a:t> if c &lt;= cents]:</a:t>
            </a:r>
          </a:p>
          <a:p>
            <a:r>
              <a:rPr lang="en-US" sz="1200" dirty="0"/>
              <a:t>            if </a:t>
            </a:r>
            <a:r>
              <a:rPr lang="en-US" sz="1200" dirty="0" err="1"/>
              <a:t>minCoins</a:t>
            </a:r>
            <a:r>
              <a:rPr lang="en-US" sz="1200" dirty="0"/>
              <a:t>[cents-j] + 1 &lt; </a:t>
            </a:r>
            <a:r>
              <a:rPr lang="en-US" sz="1200" dirty="0" err="1"/>
              <a:t>coinCount</a:t>
            </a:r>
            <a:r>
              <a:rPr lang="en-US" sz="1200" dirty="0"/>
              <a:t>:</a:t>
            </a:r>
          </a:p>
          <a:p>
            <a:r>
              <a:rPr lang="en-US" sz="1200" dirty="0"/>
              <a:t>                </a:t>
            </a:r>
            <a:r>
              <a:rPr lang="en-US" sz="1200" dirty="0" err="1"/>
              <a:t>coinCount</a:t>
            </a:r>
            <a:r>
              <a:rPr lang="en-US" sz="1200" dirty="0"/>
              <a:t> = </a:t>
            </a:r>
            <a:r>
              <a:rPr lang="en-US" sz="1200" dirty="0" err="1"/>
              <a:t>minCoins</a:t>
            </a:r>
            <a:r>
              <a:rPr lang="en-US" sz="1200" dirty="0"/>
              <a:t>[cents -j]+1</a:t>
            </a:r>
          </a:p>
          <a:p>
            <a:r>
              <a:rPr lang="en-US" sz="1200" dirty="0"/>
              <a:t>                </a:t>
            </a:r>
            <a:r>
              <a:rPr lang="en-US" sz="1200" dirty="0" err="1"/>
              <a:t>newCoin</a:t>
            </a:r>
            <a:r>
              <a:rPr lang="en-US" sz="1200" dirty="0"/>
              <a:t> = j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minCoins</a:t>
            </a:r>
            <a:r>
              <a:rPr lang="en-US" sz="1200" dirty="0"/>
              <a:t>[cents] = </a:t>
            </a:r>
            <a:r>
              <a:rPr lang="en-US" sz="1200" dirty="0" err="1"/>
              <a:t>coinCount</a:t>
            </a:r>
            <a:endParaRPr lang="en-US" sz="1200" dirty="0"/>
          </a:p>
          <a:p>
            <a:r>
              <a:rPr lang="en-US" sz="1200" dirty="0"/>
              <a:t>        </a:t>
            </a:r>
            <a:r>
              <a:rPr lang="en-US" sz="1200" dirty="0" err="1"/>
              <a:t>coinsUsed</a:t>
            </a:r>
            <a:r>
              <a:rPr lang="en-US" sz="1200" dirty="0"/>
              <a:t>[cents] = </a:t>
            </a:r>
            <a:r>
              <a:rPr lang="en-US" sz="1200" dirty="0" err="1"/>
              <a:t>newCoin</a:t>
            </a:r>
            <a:endParaRPr lang="en-US" sz="1200" dirty="0"/>
          </a:p>
          <a:p>
            <a:r>
              <a:rPr lang="en-US" sz="1200" dirty="0"/>
              <a:t>    return </a:t>
            </a:r>
            <a:r>
              <a:rPr lang="en-US" sz="1200" dirty="0" err="1"/>
              <a:t>minCoins</a:t>
            </a:r>
            <a:r>
              <a:rPr lang="en-US" sz="1200" dirty="0"/>
              <a:t>[change]</a:t>
            </a:r>
          </a:p>
          <a:p>
            <a:endParaRPr lang="en-US" sz="1200" dirty="0"/>
          </a:p>
          <a:p>
            <a:r>
              <a:rPr lang="en-US" sz="1200" dirty="0"/>
              <a:t>def </a:t>
            </a:r>
            <a:r>
              <a:rPr lang="en-US" sz="1200" dirty="0" err="1"/>
              <a:t>printCoins</a:t>
            </a:r>
            <a:r>
              <a:rPr lang="en-US" sz="1200" dirty="0"/>
              <a:t>(</a:t>
            </a:r>
            <a:r>
              <a:rPr lang="en-US" sz="1200" dirty="0" err="1"/>
              <a:t>coinsUsed</a:t>
            </a:r>
            <a:r>
              <a:rPr lang="en-US" sz="1200" dirty="0"/>
              <a:t>, change):</a:t>
            </a:r>
          </a:p>
          <a:p>
            <a:r>
              <a:rPr lang="en-US" sz="1200" dirty="0"/>
              <a:t>    coin = change</a:t>
            </a:r>
          </a:p>
          <a:p>
            <a:r>
              <a:rPr lang="en-US" sz="1200" dirty="0"/>
              <a:t>    while coin &gt; 0: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thisCoin</a:t>
            </a:r>
            <a:r>
              <a:rPr lang="en-US" sz="1200" dirty="0"/>
              <a:t> = </a:t>
            </a:r>
            <a:r>
              <a:rPr lang="en-US" sz="1200" dirty="0" err="1"/>
              <a:t>coinsUsed</a:t>
            </a:r>
            <a:r>
              <a:rPr lang="en-US" sz="1200" dirty="0"/>
              <a:t>[coin]</a:t>
            </a:r>
          </a:p>
          <a:p>
            <a:r>
              <a:rPr lang="en-US" sz="1200" dirty="0"/>
              <a:t>        print(</a:t>
            </a:r>
            <a:r>
              <a:rPr lang="en-US" sz="1200" dirty="0" err="1"/>
              <a:t>thisCoin</a:t>
            </a:r>
            <a:r>
              <a:rPr lang="en-US" sz="1200" dirty="0"/>
              <a:t>)</a:t>
            </a:r>
          </a:p>
          <a:p>
            <a:r>
              <a:rPr lang="en-US" sz="1200" dirty="0"/>
              <a:t>        coin = coin - </a:t>
            </a:r>
            <a:r>
              <a:rPr lang="en-US" sz="1200" dirty="0" err="1"/>
              <a:t>thisCoin</a:t>
            </a:r>
            <a:endParaRPr lang="en-US" sz="12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7280DC1-16A5-1C62-29C0-4575B851D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312" y="1846169"/>
            <a:ext cx="2921868" cy="248281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066979F-CDD7-399D-473D-14B6FEAB7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867" y="4465118"/>
            <a:ext cx="4132676" cy="1340793"/>
          </a:xfrm>
          <a:prstGeom prst="rect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1CE94FF-D13A-685D-C00A-09799BC1C297}"/>
              </a:ext>
            </a:extLst>
          </p:cNvPr>
          <p:cNvCxnSpPr>
            <a:cxnSpLocks/>
          </p:cNvCxnSpPr>
          <p:nvPr/>
        </p:nvCxnSpPr>
        <p:spPr>
          <a:xfrm>
            <a:off x="9947189" y="2221303"/>
            <a:ext cx="741406" cy="2243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D08BF126-13E7-216A-6499-43478D75EC14}"/>
              </a:ext>
            </a:extLst>
          </p:cNvPr>
          <p:cNvSpPr txBox="1"/>
          <p:nvPr/>
        </p:nvSpPr>
        <p:spPr>
          <a:xfrm>
            <a:off x="8855676" y="2057671"/>
            <a:ext cx="131805" cy="246221"/>
          </a:xfrm>
          <a:prstGeom prst="rect">
            <a:avLst/>
          </a:prstGeom>
          <a:solidFill>
            <a:srgbClr val="F0F0F0"/>
          </a:solidFill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DC2D50D-4AA6-B50B-4635-0ABD01ACCB18}"/>
              </a:ext>
            </a:extLst>
          </p:cNvPr>
          <p:cNvSpPr txBox="1"/>
          <p:nvPr/>
        </p:nvSpPr>
        <p:spPr>
          <a:xfrm>
            <a:off x="3568859" y="5962623"/>
            <a:ext cx="76840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能够用递归方法解决问题，并不代表递归方法是最好或最高效的方法</a:t>
            </a:r>
            <a:r>
              <a:rPr 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17821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864BBFA7-F4D7-5E35-35A2-C73E1E670F13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/>
              <a:t>逻辑结构：</a:t>
            </a:r>
            <a:br>
              <a:rPr lang="de-DE" altLang="zh-CN" dirty="0"/>
            </a:br>
            <a:r>
              <a:rPr lang="zh-CN" altLang="en-US" dirty="0"/>
              <a:t>是指数据对象中数据元素之间的相互关系。</a:t>
            </a:r>
            <a:endParaRPr lang="de-DE" altLang="zh-CN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76C69A3-808C-81D5-3FEB-D6F957C0BBEA}"/>
              </a:ext>
            </a:extLst>
          </p:cNvPr>
          <p:cNvSpPr txBox="1"/>
          <p:nvPr/>
        </p:nvSpPr>
        <p:spPr>
          <a:xfrm>
            <a:off x="506027" y="1864311"/>
            <a:ext cx="10608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．线性结构</a:t>
            </a:r>
            <a:endParaRPr lang="de-DE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．集合结构</a:t>
            </a:r>
            <a:endParaRPr lang="de-DE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．树形结构</a:t>
            </a:r>
            <a:endParaRPr lang="de-DE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．图形结构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3476EDB-4BB4-649B-1C2A-F264BAFC3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610" y="1802192"/>
            <a:ext cx="1901537" cy="185683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3F3E2FC-B01D-88BB-9F4D-A63F726E3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111" y="1802028"/>
            <a:ext cx="2675175" cy="171511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179BA48-A547-DB12-FA35-E46F2D911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128" y="4063414"/>
            <a:ext cx="3329683" cy="17151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FF51C5E-E314-FA3A-1B6B-463EAEE9E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3985014"/>
            <a:ext cx="2776151" cy="220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337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搜索</a:t>
            </a:r>
            <a:br>
              <a:rPr lang="en-US" altLang="zh-CN" dirty="0"/>
            </a:br>
            <a:r>
              <a:rPr lang="de-DE" altLang="zh-CN" dirty="0"/>
              <a:t>(</a:t>
            </a:r>
            <a:r>
              <a:rPr lang="de-DE" altLang="zh-CN" dirty="0" err="1"/>
              <a:t>Searching</a:t>
            </a:r>
            <a:r>
              <a:rPr lang="de-DE" altLang="zh-CN" dirty="0"/>
              <a:t>)</a:t>
            </a:r>
            <a:br>
              <a:rPr lang="de-DE" altLang="zh-CN" dirty="0"/>
            </a:br>
            <a:r>
              <a:rPr lang="zh-CN" altLang="en-US" dirty="0"/>
              <a:t>顺序搜索 </a:t>
            </a:r>
            <a:r>
              <a:rPr lang="de-DE" altLang="zh-CN" dirty="0"/>
              <a:t>(</a:t>
            </a:r>
            <a:r>
              <a:rPr lang="de-DE" altLang="zh-CN" dirty="0" err="1"/>
              <a:t>Sequential</a:t>
            </a:r>
            <a:r>
              <a:rPr lang="de-DE" altLang="zh-CN" dirty="0"/>
              <a:t> Search)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3025A95-6E73-86B9-AD26-788952CDF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1" y="2255518"/>
            <a:ext cx="3945924" cy="60801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DDF62FB9-847E-29EB-B7DA-76E9999AAFFB}"/>
              </a:ext>
            </a:extLst>
          </p:cNvPr>
          <p:cNvSpPr txBox="1"/>
          <p:nvPr/>
        </p:nvSpPr>
        <p:spPr>
          <a:xfrm>
            <a:off x="283175" y="2856783"/>
            <a:ext cx="401079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sequentialSearch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item):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pos = 0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found = False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while pos &lt;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 and not found: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if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[pos] == item: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found = True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else: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pos = pos +1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return found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73E5D54-E68E-35BE-D8DB-9F4921C2E130}"/>
              </a:ext>
            </a:extLst>
          </p:cNvPr>
          <p:cNvSpPr txBox="1"/>
          <p:nvPr/>
        </p:nvSpPr>
        <p:spPr>
          <a:xfrm>
            <a:off x="402626" y="1844086"/>
            <a:ext cx="6106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无序列表的顺序搜索50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6221AB8-490C-DA77-FB58-73A8D983EA80}"/>
              </a:ext>
            </a:extLst>
          </p:cNvPr>
          <p:cNvSpPr txBox="1"/>
          <p:nvPr/>
        </p:nvSpPr>
        <p:spPr>
          <a:xfrm>
            <a:off x="511260" y="5242459"/>
            <a:ext cx="9246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 ) 													O(? ) 								</a:t>
            </a:r>
            <a:endParaRPr lang="en-US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73D88AA-4044-17AE-2415-B2809B058020}"/>
              </a:ext>
            </a:extLst>
          </p:cNvPr>
          <p:cNvSpPr txBox="1"/>
          <p:nvPr/>
        </p:nvSpPr>
        <p:spPr>
          <a:xfrm>
            <a:off x="6096000" y="1856101"/>
            <a:ext cx="6106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有序列表的顺序搜索50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695F5A4-D0B0-C937-C5FC-7B8932D7D692}"/>
              </a:ext>
            </a:extLst>
          </p:cNvPr>
          <p:cNvSpPr txBox="1"/>
          <p:nvPr/>
        </p:nvSpPr>
        <p:spPr>
          <a:xfrm>
            <a:off x="5538916" y="2856783"/>
            <a:ext cx="6106296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 b="0"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dirty="0"/>
              <a:t>def </a:t>
            </a:r>
            <a:r>
              <a:rPr lang="en-US" dirty="0" err="1"/>
              <a:t>orderedSequentialSearch</a:t>
            </a:r>
            <a:r>
              <a:rPr lang="en-US" dirty="0"/>
              <a:t>(</a:t>
            </a:r>
            <a:r>
              <a:rPr lang="en-US" dirty="0" err="1"/>
              <a:t>alist</a:t>
            </a:r>
            <a:r>
              <a:rPr lang="en-US" dirty="0"/>
              <a:t>, item):</a:t>
            </a:r>
          </a:p>
          <a:p>
            <a:r>
              <a:rPr lang="en-US" dirty="0"/>
              <a:t>    pos = 0</a:t>
            </a:r>
          </a:p>
          <a:p>
            <a:r>
              <a:rPr lang="en-US" dirty="0"/>
              <a:t>    found = False</a:t>
            </a:r>
          </a:p>
          <a:p>
            <a:r>
              <a:rPr lang="en-US" dirty="0"/>
              <a:t>    stop = False</a:t>
            </a:r>
          </a:p>
          <a:p>
            <a:r>
              <a:rPr lang="en-US" dirty="0"/>
              <a:t>    while pos &lt; 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alist</a:t>
            </a:r>
            <a:r>
              <a:rPr lang="en-US" dirty="0"/>
              <a:t>) and not found and not stop:</a:t>
            </a:r>
          </a:p>
          <a:p>
            <a:r>
              <a:rPr lang="en-US" dirty="0"/>
              <a:t>        if </a:t>
            </a:r>
            <a:r>
              <a:rPr lang="en-US" dirty="0" err="1"/>
              <a:t>alist</a:t>
            </a:r>
            <a:r>
              <a:rPr lang="en-US" dirty="0"/>
              <a:t>[pos] == item:</a:t>
            </a:r>
          </a:p>
          <a:p>
            <a:r>
              <a:rPr lang="en-US" dirty="0"/>
              <a:t>            found = True</a:t>
            </a:r>
          </a:p>
          <a:p>
            <a:r>
              <a:rPr lang="en-US" dirty="0"/>
              <a:t>        else:</a:t>
            </a:r>
          </a:p>
          <a:p>
            <a:r>
              <a:rPr lang="en-US" dirty="0"/>
              <a:t>            if </a:t>
            </a:r>
            <a:r>
              <a:rPr lang="en-US" dirty="0" err="1"/>
              <a:t>alist</a:t>
            </a:r>
            <a:r>
              <a:rPr lang="en-US" dirty="0"/>
              <a:t>[pos] &gt; item:</a:t>
            </a:r>
          </a:p>
          <a:p>
            <a:r>
              <a:rPr lang="en-US" dirty="0"/>
              <a:t>                stop = True</a:t>
            </a:r>
          </a:p>
          <a:p>
            <a:r>
              <a:rPr lang="en-US" dirty="0"/>
              <a:t>            else:</a:t>
            </a:r>
          </a:p>
          <a:p>
            <a:r>
              <a:rPr lang="en-US" dirty="0"/>
              <a:t>                pos = pos +1</a:t>
            </a:r>
          </a:p>
          <a:p>
            <a:r>
              <a:rPr lang="en-US" dirty="0"/>
              <a:t>    return found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D22D0F60-8AFB-5CFA-959F-ECA634C52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919" y="2213418"/>
            <a:ext cx="3768812" cy="59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84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搜索</a:t>
            </a:r>
            <a:br>
              <a:rPr lang="en-US" altLang="zh-CN" dirty="0"/>
            </a:br>
            <a:r>
              <a:rPr lang="de-DE" altLang="zh-CN" dirty="0"/>
              <a:t>(</a:t>
            </a:r>
            <a:r>
              <a:rPr lang="de-DE" altLang="zh-CN" dirty="0" err="1"/>
              <a:t>Searching</a:t>
            </a:r>
            <a:r>
              <a:rPr lang="de-DE" altLang="zh-CN" dirty="0"/>
              <a:t>)</a:t>
            </a:r>
            <a:br>
              <a:rPr lang="de-DE" altLang="zh-CN" dirty="0"/>
            </a:br>
            <a:r>
              <a:rPr lang="zh-CN" altLang="en-US" dirty="0"/>
              <a:t>二分搜索 </a:t>
            </a:r>
            <a:r>
              <a:rPr lang="de-DE" altLang="zh-CN" dirty="0"/>
              <a:t>(Binary Search)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6221AB8-490C-DA77-FB58-73A8D983EA80}"/>
              </a:ext>
            </a:extLst>
          </p:cNvPr>
          <p:cNvSpPr txBox="1"/>
          <p:nvPr/>
        </p:nvSpPr>
        <p:spPr>
          <a:xfrm>
            <a:off x="585400" y="5889077"/>
            <a:ext cx="9246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 ) 													O(? ) 								</a:t>
            </a:r>
            <a:endParaRPr lang="en-US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73D88AA-4044-17AE-2415-B2809B058020}"/>
              </a:ext>
            </a:extLst>
          </p:cNvPr>
          <p:cNvSpPr txBox="1"/>
          <p:nvPr/>
        </p:nvSpPr>
        <p:spPr>
          <a:xfrm>
            <a:off x="511260" y="1795241"/>
            <a:ext cx="6106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有序列表</a:t>
            </a:r>
            <a:r>
              <a:rPr lang="zh-CN" altLang="en-US" dirty="0"/>
              <a:t>二分法</a:t>
            </a:r>
            <a:r>
              <a:rPr lang="en-US" dirty="0" err="1"/>
              <a:t>搜索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D0EFADD-395B-9939-5EBD-BF9635DA1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4" y="2144213"/>
            <a:ext cx="4283506" cy="112248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23D0D50-9266-65B8-85DE-3652D5E7AA10}"/>
              </a:ext>
            </a:extLst>
          </p:cNvPr>
          <p:cNvSpPr txBox="1"/>
          <p:nvPr/>
        </p:nvSpPr>
        <p:spPr>
          <a:xfrm>
            <a:off x="326425" y="3211421"/>
            <a:ext cx="387487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binarySearch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item):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first = 0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last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 - 1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found = False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while first &lt;= last and not found: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midpoint = (first + last) // 2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if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[midpoint] == item: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found = True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else: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if item &lt;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[midpoint]: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last = midpoint - 1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else: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first = midpoint + 1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return found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4705F73-413D-0EB6-6DBF-5D8C505E6A7E}"/>
              </a:ext>
            </a:extLst>
          </p:cNvPr>
          <p:cNvSpPr txBox="1"/>
          <p:nvPr/>
        </p:nvSpPr>
        <p:spPr>
          <a:xfrm>
            <a:off x="4848216" y="3211421"/>
            <a:ext cx="610629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 b="0"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dirty="0"/>
              <a:t>def </a:t>
            </a:r>
            <a:r>
              <a:rPr lang="en-US" dirty="0" err="1"/>
              <a:t>binarySearch</a:t>
            </a:r>
            <a:r>
              <a:rPr lang="en-US" dirty="0"/>
              <a:t>(</a:t>
            </a:r>
            <a:r>
              <a:rPr lang="en-US" dirty="0" err="1"/>
              <a:t>alist</a:t>
            </a:r>
            <a:r>
              <a:rPr lang="en-US" dirty="0"/>
              <a:t>, item):</a:t>
            </a:r>
          </a:p>
          <a:p>
            <a:r>
              <a:rPr lang="en-US" dirty="0"/>
              <a:t>    if 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alist</a:t>
            </a:r>
            <a:r>
              <a:rPr lang="en-US" dirty="0"/>
              <a:t>) == 0:</a:t>
            </a:r>
          </a:p>
          <a:p>
            <a:r>
              <a:rPr lang="en-US" dirty="0"/>
              <a:t>        return False</a:t>
            </a:r>
          </a:p>
          <a:p>
            <a:r>
              <a:rPr lang="en-US" dirty="0"/>
              <a:t>    else:</a:t>
            </a:r>
          </a:p>
          <a:p>
            <a:r>
              <a:rPr lang="en-US" dirty="0"/>
              <a:t>        midpoint = 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alist</a:t>
            </a:r>
            <a:r>
              <a:rPr lang="en-US" dirty="0"/>
              <a:t>) // 2</a:t>
            </a:r>
          </a:p>
          <a:p>
            <a:r>
              <a:rPr lang="en-US" dirty="0"/>
              <a:t>    if </a:t>
            </a:r>
            <a:r>
              <a:rPr lang="en-US" dirty="0" err="1"/>
              <a:t>alist</a:t>
            </a:r>
            <a:r>
              <a:rPr lang="en-US" dirty="0"/>
              <a:t>[midpoint] == item:</a:t>
            </a:r>
          </a:p>
          <a:p>
            <a:r>
              <a:rPr lang="en-US" dirty="0"/>
              <a:t>        return True</a:t>
            </a:r>
          </a:p>
          <a:p>
            <a:r>
              <a:rPr lang="en-US" dirty="0"/>
              <a:t>    else:</a:t>
            </a:r>
          </a:p>
          <a:p>
            <a:r>
              <a:rPr lang="en-US" dirty="0"/>
              <a:t>        if item &lt; </a:t>
            </a:r>
            <a:r>
              <a:rPr lang="en-US" dirty="0" err="1"/>
              <a:t>alist</a:t>
            </a:r>
            <a:r>
              <a:rPr lang="en-US" dirty="0"/>
              <a:t>[midpoint]:</a:t>
            </a:r>
          </a:p>
          <a:p>
            <a:r>
              <a:rPr lang="en-US" dirty="0"/>
              <a:t>            return </a:t>
            </a:r>
            <a:r>
              <a:rPr lang="en-US" dirty="0" err="1"/>
              <a:t>binarySearch</a:t>
            </a:r>
            <a:r>
              <a:rPr lang="en-US" dirty="0"/>
              <a:t>(</a:t>
            </a:r>
            <a:r>
              <a:rPr lang="en-US" dirty="0" err="1"/>
              <a:t>alist</a:t>
            </a:r>
            <a:r>
              <a:rPr lang="en-US" dirty="0"/>
              <a:t>[:midpoint], item)</a:t>
            </a:r>
          </a:p>
          <a:p>
            <a:r>
              <a:rPr lang="en-US" dirty="0"/>
              <a:t>        else:</a:t>
            </a:r>
          </a:p>
          <a:p>
            <a:r>
              <a:rPr lang="en-US" dirty="0"/>
              <a:t>            return </a:t>
            </a:r>
            <a:r>
              <a:rPr lang="en-US" dirty="0" err="1"/>
              <a:t>binarySearch</a:t>
            </a:r>
            <a:r>
              <a:rPr lang="en-US" dirty="0"/>
              <a:t>(</a:t>
            </a:r>
            <a:r>
              <a:rPr lang="en-US" dirty="0" err="1"/>
              <a:t>alist</a:t>
            </a:r>
            <a:r>
              <a:rPr lang="en-US" dirty="0"/>
              <a:t>[midpoint+1:], item)</a:t>
            </a:r>
          </a:p>
        </p:txBody>
      </p:sp>
    </p:spTree>
    <p:extLst>
      <p:ext uri="{BB962C8B-B14F-4D97-AF65-F5344CB8AC3E}">
        <p14:creationId xmlns:p14="http://schemas.microsoft.com/office/powerpoint/2010/main" val="158714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搜索</a:t>
            </a:r>
            <a:br>
              <a:rPr lang="en-US" altLang="zh-CN" dirty="0"/>
            </a:br>
            <a:r>
              <a:rPr lang="de-DE" altLang="zh-CN" dirty="0"/>
              <a:t>(</a:t>
            </a:r>
            <a:r>
              <a:rPr lang="de-DE" altLang="zh-CN" dirty="0" err="1"/>
              <a:t>Searching</a:t>
            </a:r>
            <a:r>
              <a:rPr lang="de-DE" altLang="zh-CN" dirty="0"/>
              <a:t>)</a:t>
            </a:r>
            <a:br>
              <a:rPr lang="de-DE" altLang="zh-CN" dirty="0"/>
            </a:br>
            <a:r>
              <a:rPr lang="zh-CN" altLang="en-US" dirty="0"/>
              <a:t>散列 </a:t>
            </a:r>
            <a:r>
              <a:rPr lang="de-DE" altLang="zh-CN" dirty="0"/>
              <a:t>(</a:t>
            </a:r>
            <a:r>
              <a:rPr lang="de-DE" altLang="zh-CN" dirty="0" err="1"/>
              <a:t>Hashing</a:t>
            </a:r>
            <a:r>
              <a:rPr lang="de-DE" altLang="zh-CN" dirty="0"/>
              <a:t>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73D88AA-4044-17AE-2415-B2809B058020}"/>
              </a:ext>
            </a:extLst>
          </p:cNvPr>
          <p:cNvSpPr txBox="1"/>
          <p:nvPr/>
        </p:nvSpPr>
        <p:spPr>
          <a:xfrm>
            <a:off x="282203" y="1795241"/>
            <a:ext cx="1067231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散列表</a:t>
            </a:r>
            <a:r>
              <a:rPr lang="zh-CN" altLang="en-US" dirty="0"/>
              <a:t>是元素集合，其中的元素以一种便于查找的方式存储。散列表中的每个位置通常被称为槽，其中可以存储一个元素。</a:t>
            </a:r>
            <a:endParaRPr lang="de-DE" altLang="zh-CN" dirty="0"/>
          </a:p>
          <a:p>
            <a:r>
              <a:rPr lang="zh-CN" altLang="en-US" b="1" dirty="0"/>
              <a:t>散列函数</a:t>
            </a:r>
            <a:r>
              <a:rPr lang="zh-CN" altLang="en-US" dirty="0"/>
              <a:t>将散列表中的元素与其所属位置对应起来。</a:t>
            </a:r>
            <a:endParaRPr lang="de-DE" altLang="zh-CN" dirty="0"/>
          </a:p>
          <a:p>
            <a:r>
              <a:rPr lang="zh-CN" altLang="en-US" dirty="0"/>
              <a:t>散列函数一定要高效，以免它成为存储和搜索过程的负担，</a:t>
            </a:r>
            <a:endParaRPr lang="en-US" altLang="zh-CN" dirty="0"/>
          </a:p>
          <a:p>
            <a:r>
              <a:rPr lang="zh-CN" altLang="en-US" dirty="0"/>
              <a:t>而且要能处理冲突。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C6683E9-943B-7F79-FD88-B8CBD8C8B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51" y="3279494"/>
            <a:ext cx="6328663" cy="909886"/>
          </a:xfrm>
          <a:prstGeom prst="rect">
            <a:avLst/>
          </a:prstGeom>
        </p:spPr>
      </p:pic>
      <p:sp>
        <p:nvSpPr>
          <p:cNvPr id="7" name="Pfeil: nach unten 6">
            <a:extLst>
              <a:ext uri="{FF2B5EF4-FFF2-40B4-BE49-F238E27FC236}">
                <a16:creationId xmlns:a16="http://schemas.microsoft.com/office/drawing/2014/main" id="{3FF3AF0E-95CF-6B8F-AD0E-0E610E8D69C9}"/>
              </a:ext>
            </a:extLst>
          </p:cNvPr>
          <p:cNvSpPr/>
          <p:nvPr/>
        </p:nvSpPr>
        <p:spPr>
          <a:xfrm>
            <a:off x="2879933" y="4056077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0994245-E995-95BA-942A-D697A426B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59" y="5070512"/>
            <a:ext cx="6167526" cy="906354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A44E8E1D-DC01-607E-3561-D5DD7DFD5D4C}"/>
              </a:ext>
            </a:extLst>
          </p:cNvPr>
          <p:cNvSpPr txBox="1"/>
          <p:nvPr/>
        </p:nvSpPr>
        <p:spPr>
          <a:xfrm>
            <a:off x="6996418" y="4312090"/>
            <a:ext cx="4064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python字典是存储</a:t>
            </a:r>
            <a:r>
              <a:rPr lang="en-US" b="1" dirty="0" err="1"/>
              <a:t>键</a:t>
            </a:r>
            <a:r>
              <a:rPr lang="en-US" b="1" dirty="0"/>
              <a:t>–</a:t>
            </a:r>
            <a:r>
              <a:rPr lang="en-US" b="1" dirty="0" err="1"/>
              <a:t>值</a:t>
            </a:r>
            <a:r>
              <a:rPr lang="en-US" dirty="0" err="1"/>
              <a:t>对的数据类型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FC5B4D3-4664-1593-1261-05298E7475D5}"/>
              </a:ext>
            </a:extLst>
          </p:cNvPr>
          <p:cNvSpPr txBox="1"/>
          <p:nvPr/>
        </p:nvSpPr>
        <p:spPr>
          <a:xfrm>
            <a:off x="6903431" y="2771426"/>
            <a:ext cx="421674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大多数编程语言都自带散列表这种能够快速读取的数据结构。但在不同的语言中，它有不同的名字，除了散列表，还有散列、映射、散列映射、字典、关联数组</a:t>
            </a:r>
            <a:r>
              <a:rPr lang="zh-CN" altLang="en-US" dirty="0"/>
              <a:t>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60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排序</a:t>
            </a:r>
            <a:br>
              <a:rPr lang="en-US" altLang="zh-CN" dirty="0"/>
            </a:br>
            <a:r>
              <a:rPr lang="de-DE" altLang="zh-CN" dirty="0"/>
              <a:t>(</a:t>
            </a:r>
            <a:r>
              <a:rPr lang="en-US" altLang="zh-CN" dirty="0"/>
              <a:t>Sort</a:t>
            </a:r>
            <a:r>
              <a:rPr lang="de-DE" altLang="zh-CN" dirty="0" err="1"/>
              <a:t>ing</a:t>
            </a:r>
            <a:r>
              <a:rPr lang="de-DE" altLang="zh-CN" dirty="0"/>
              <a:t>)</a:t>
            </a:r>
            <a:br>
              <a:rPr lang="de-DE" altLang="zh-CN" dirty="0"/>
            </a:br>
            <a:r>
              <a:rPr lang="zh-CN" altLang="en-US" dirty="0"/>
              <a:t>冒泡排序 </a:t>
            </a:r>
            <a:r>
              <a:rPr lang="de-DE" altLang="zh-CN" dirty="0"/>
              <a:t>(Bubble </a:t>
            </a:r>
            <a:r>
              <a:rPr lang="de-DE" altLang="zh-CN" dirty="0" err="1"/>
              <a:t>Sort</a:t>
            </a:r>
            <a:r>
              <a:rPr lang="de-DE" altLang="zh-CN" dirty="0"/>
              <a:t>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73D88AA-4044-17AE-2415-B2809B058020}"/>
              </a:ext>
            </a:extLst>
          </p:cNvPr>
          <p:cNvSpPr txBox="1"/>
          <p:nvPr/>
        </p:nvSpPr>
        <p:spPr>
          <a:xfrm>
            <a:off x="282203" y="1795241"/>
            <a:ext cx="106723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冒泡排序</a:t>
            </a:r>
            <a:r>
              <a:rPr lang="zh-CN" altLang="en-US" dirty="0"/>
              <a:t>多次遍历列表。它比较相邻的元素，将不合顺序的交换。每一轮遍历都将下一个最</a:t>
            </a:r>
          </a:p>
          <a:p>
            <a:r>
              <a:rPr lang="zh-CN" altLang="en-US" dirty="0"/>
              <a:t>大值放到正确的位置上。本质上，每个元素通过“冒泡”找到自己所属的位置。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3D98BAB-70D6-EAE2-7044-A9D25BEF4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03" y="2404904"/>
            <a:ext cx="4162111" cy="382343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220E8878-D7D6-1293-06EB-E0AD6F3E4B0F}"/>
              </a:ext>
            </a:extLst>
          </p:cNvPr>
          <p:cNvSpPr txBox="1"/>
          <p:nvPr/>
        </p:nvSpPr>
        <p:spPr>
          <a:xfrm>
            <a:off x="4646265" y="2514540"/>
            <a:ext cx="504967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bubbleSort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for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passnum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in range(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)-1, 0, -1):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for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in range(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passnum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if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] &gt;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[i+1]: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    temp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]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[i+1]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[i+1] = temp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CF193F-8334-764A-E183-C4156A3887D3}"/>
              </a:ext>
            </a:extLst>
          </p:cNvPr>
          <p:cNvSpPr txBox="1"/>
          <p:nvPr/>
        </p:nvSpPr>
        <p:spPr>
          <a:xfrm>
            <a:off x="4919019" y="4224605"/>
            <a:ext cx="610629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def </a:t>
            </a:r>
            <a:r>
              <a:rPr lang="en-US" sz="1200" dirty="0" err="1">
                <a:latin typeface="Consolas" panose="020B0609020204030204" pitchFamily="49" charset="0"/>
              </a:rPr>
              <a:t>shortBubbleSort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alist</a:t>
            </a:r>
            <a:r>
              <a:rPr lang="en-US" sz="1200" dirty="0">
                <a:latin typeface="Consolas" panose="020B0609020204030204" pitchFamily="49" charset="0"/>
              </a:rPr>
              <a:t>):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exchanges = True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latin typeface="Consolas" panose="020B0609020204030204" pitchFamily="49" charset="0"/>
              </a:rPr>
              <a:t>passnum</a:t>
            </a:r>
            <a:r>
              <a:rPr lang="en-US" sz="1200" dirty="0">
                <a:latin typeface="Consolas" panose="020B0609020204030204" pitchFamily="49" charset="0"/>
              </a:rPr>
              <a:t> = </a:t>
            </a:r>
            <a:r>
              <a:rPr lang="en-US" sz="1200" dirty="0" err="1">
                <a:latin typeface="Consolas" panose="020B0609020204030204" pitchFamily="49" charset="0"/>
              </a:rPr>
              <a:t>len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alist</a:t>
            </a:r>
            <a:r>
              <a:rPr lang="en-US" sz="1200" dirty="0">
                <a:latin typeface="Consolas" panose="020B0609020204030204" pitchFamily="49" charset="0"/>
              </a:rPr>
              <a:t>)-1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while </a:t>
            </a:r>
            <a:r>
              <a:rPr lang="en-US" sz="1200" dirty="0" err="1">
                <a:latin typeface="Consolas" panose="020B0609020204030204" pitchFamily="49" charset="0"/>
              </a:rPr>
              <a:t>passnum</a:t>
            </a:r>
            <a:r>
              <a:rPr lang="en-US" sz="1200" dirty="0">
                <a:latin typeface="Consolas" panose="020B0609020204030204" pitchFamily="49" charset="0"/>
              </a:rPr>
              <a:t> &gt; 0 and exchanges: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exchanges = False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for </a:t>
            </a:r>
            <a:r>
              <a:rPr lang="en-US" sz="1200" dirty="0" err="1">
                <a:latin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</a:rPr>
              <a:t> in range(</a:t>
            </a:r>
            <a:r>
              <a:rPr lang="en-US" sz="1200" dirty="0" err="1">
                <a:latin typeface="Consolas" panose="020B0609020204030204" pitchFamily="49" charset="0"/>
              </a:rPr>
              <a:t>passnum</a:t>
            </a:r>
            <a:r>
              <a:rPr lang="en-US" sz="1200" dirty="0">
                <a:latin typeface="Consolas" panose="020B0609020204030204" pitchFamily="49" charset="0"/>
              </a:rPr>
              <a:t>):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    if </a:t>
            </a:r>
            <a:r>
              <a:rPr lang="en-US" sz="1200" dirty="0" err="1">
                <a:latin typeface="Consolas" panose="020B0609020204030204" pitchFamily="49" charset="0"/>
              </a:rPr>
              <a:t>alist</a:t>
            </a:r>
            <a:r>
              <a:rPr lang="en-US" sz="1200" dirty="0">
                <a:latin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</a:rPr>
              <a:t>] &gt; </a:t>
            </a:r>
            <a:r>
              <a:rPr lang="en-US" sz="1200" dirty="0" err="1">
                <a:latin typeface="Consolas" panose="020B0609020204030204" pitchFamily="49" charset="0"/>
              </a:rPr>
              <a:t>alist</a:t>
            </a:r>
            <a:r>
              <a:rPr lang="en-US" sz="1200" dirty="0">
                <a:latin typeface="Consolas" panose="020B0609020204030204" pitchFamily="49" charset="0"/>
              </a:rPr>
              <a:t>[i+1]: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        exchanges = True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        temp = </a:t>
            </a:r>
            <a:r>
              <a:rPr lang="en-US" sz="1200" dirty="0" err="1">
                <a:latin typeface="Consolas" panose="020B0609020204030204" pitchFamily="49" charset="0"/>
              </a:rPr>
              <a:t>alist</a:t>
            </a:r>
            <a:r>
              <a:rPr lang="en-US" sz="1200" dirty="0">
                <a:latin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</a:rPr>
              <a:t>]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        </a:t>
            </a:r>
            <a:r>
              <a:rPr lang="en-US" sz="1200" dirty="0" err="1">
                <a:latin typeface="Consolas" panose="020B0609020204030204" pitchFamily="49" charset="0"/>
              </a:rPr>
              <a:t>alist</a:t>
            </a:r>
            <a:r>
              <a:rPr lang="en-US" sz="1200" dirty="0">
                <a:latin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</a:rPr>
              <a:t>] = </a:t>
            </a:r>
            <a:r>
              <a:rPr lang="en-US" sz="1200" dirty="0" err="1">
                <a:latin typeface="Consolas" panose="020B0609020204030204" pitchFamily="49" charset="0"/>
              </a:rPr>
              <a:t>alist</a:t>
            </a:r>
            <a:r>
              <a:rPr lang="en-US" sz="1200" dirty="0">
                <a:latin typeface="Consolas" panose="020B0609020204030204" pitchFamily="49" charset="0"/>
              </a:rPr>
              <a:t>[i+1]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        </a:t>
            </a:r>
            <a:r>
              <a:rPr lang="en-US" sz="1200" dirty="0" err="1">
                <a:latin typeface="Consolas" panose="020B0609020204030204" pitchFamily="49" charset="0"/>
              </a:rPr>
              <a:t>alist</a:t>
            </a:r>
            <a:r>
              <a:rPr lang="en-US" sz="1200" dirty="0">
                <a:latin typeface="Consolas" panose="020B0609020204030204" pitchFamily="49" charset="0"/>
              </a:rPr>
              <a:t>[i+1] = temp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</a:t>
            </a:r>
            <a:r>
              <a:rPr lang="en-US" sz="1200" dirty="0" err="1">
                <a:latin typeface="Consolas" panose="020B0609020204030204" pitchFamily="49" charset="0"/>
              </a:rPr>
              <a:t>passnum</a:t>
            </a:r>
            <a:r>
              <a:rPr lang="en-US" sz="1200" dirty="0">
                <a:latin typeface="Consolas" panose="020B0609020204030204" pitchFamily="49" charset="0"/>
              </a:rPr>
              <a:t> = </a:t>
            </a:r>
            <a:r>
              <a:rPr lang="en-US" sz="1200" dirty="0" err="1">
                <a:latin typeface="Consolas" panose="020B0609020204030204" pitchFamily="49" charset="0"/>
              </a:rPr>
              <a:t>passnum</a:t>
            </a:r>
            <a:r>
              <a:rPr lang="en-US" sz="1200" dirty="0">
                <a:latin typeface="Consolas" panose="020B0609020204030204" pitchFamily="49" charset="0"/>
              </a:rPr>
              <a:t> -1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C8A534C-53C5-B6A7-02A2-A24E011ABFBD}"/>
              </a:ext>
            </a:extLst>
          </p:cNvPr>
          <p:cNvSpPr txBox="1"/>
          <p:nvPr/>
        </p:nvSpPr>
        <p:spPr>
          <a:xfrm>
            <a:off x="4848216" y="3936996"/>
            <a:ext cx="6106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短冒泡</a:t>
            </a:r>
            <a:endParaRPr lang="en-US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BC89A65-F7BD-5A60-7665-93E23DD4FB98}"/>
              </a:ext>
            </a:extLst>
          </p:cNvPr>
          <p:cNvSpPr txBox="1"/>
          <p:nvPr/>
        </p:nvSpPr>
        <p:spPr>
          <a:xfrm>
            <a:off x="9467910" y="3993772"/>
            <a:ext cx="10147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 ) 				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54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排序</a:t>
            </a:r>
            <a:br>
              <a:rPr lang="en-US" altLang="zh-CN" dirty="0"/>
            </a:br>
            <a:r>
              <a:rPr lang="de-DE" altLang="zh-CN" dirty="0"/>
              <a:t>(</a:t>
            </a:r>
            <a:r>
              <a:rPr lang="en-US" altLang="zh-CN" dirty="0"/>
              <a:t>Sort</a:t>
            </a:r>
            <a:r>
              <a:rPr lang="de-DE" altLang="zh-CN" dirty="0" err="1"/>
              <a:t>ing</a:t>
            </a:r>
            <a:r>
              <a:rPr lang="de-DE" altLang="zh-CN" dirty="0"/>
              <a:t>)</a:t>
            </a:r>
            <a:br>
              <a:rPr lang="de-DE" altLang="zh-CN" dirty="0"/>
            </a:br>
            <a:r>
              <a:rPr lang="zh-CN" altLang="en-US" dirty="0"/>
              <a:t>选择排序 </a:t>
            </a:r>
            <a:r>
              <a:rPr lang="de-DE" altLang="zh-CN" dirty="0"/>
              <a:t>(</a:t>
            </a:r>
            <a:r>
              <a:rPr lang="de-DE" altLang="zh-CN" dirty="0" err="1"/>
              <a:t>Selection</a:t>
            </a:r>
            <a:r>
              <a:rPr lang="de-DE" altLang="zh-CN" dirty="0"/>
              <a:t> </a:t>
            </a:r>
            <a:r>
              <a:rPr lang="de-DE" altLang="zh-CN" dirty="0" err="1"/>
              <a:t>Sort</a:t>
            </a:r>
            <a:r>
              <a:rPr lang="de-DE" altLang="zh-CN" dirty="0"/>
              <a:t>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73D88AA-4044-17AE-2415-B2809B058020}"/>
              </a:ext>
            </a:extLst>
          </p:cNvPr>
          <p:cNvSpPr txBox="1"/>
          <p:nvPr/>
        </p:nvSpPr>
        <p:spPr>
          <a:xfrm>
            <a:off x="282203" y="1795241"/>
            <a:ext cx="10672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选择排序</a:t>
            </a:r>
            <a:r>
              <a:rPr lang="zh-CN" altLang="en-US" dirty="0"/>
              <a:t>在冒泡排序的基础上做了改进，每次遍历列表时只做一次交换。</a:t>
            </a:r>
            <a:endParaRPr lang="en-US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20E8878-D7D6-1293-06EB-E0AD6F3E4B0F}"/>
              </a:ext>
            </a:extLst>
          </p:cNvPr>
          <p:cNvSpPr txBox="1"/>
          <p:nvPr/>
        </p:nvSpPr>
        <p:spPr>
          <a:xfrm>
            <a:off x="4294674" y="2243824"/>
            <a:ext cx="504967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def </a:t>
            </a:r>
            <a:r>
              <a:rPr lang="en-US" sz="1200" dirty="0" err="1">
                <a:latin typeface="Consolas" panose="020B0609020204030204" pitchFamily="49" charset="0"/>
              </a:rPr>
              <a:t>selectionSort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alist</a:t>
            </a:r>
            <a:r>
              <a:rPr lang="en-US" sz="1200" dirty="0">
                <a:latin typeface="Consolas" panose="020B0609020204030204" pitchFamily="49" charset="0"/>
              </a:rPr>
              <a:t>):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for </a:t>
            </a:r>
            <a:r>
              <a:rPr lang="en-US" sz="1200" dirty="0" err="1">
                <a:latin typeface="Consolas" panose="020B0609020204030204" pitchFamily="49" charset="0"/>
              </a:rPr>
              <a:t>fillslot</a:t>
            </a:r>
            <a:r>
              <a:rPr lang="en-US" sz="1200" dirty="0">
                <a:latin typeface="Consolas" panose="020B0609020204030204" pitchFamily="49" charset="0"/>
              </a:rPr>
              <a:t> in range(</a:t>
            </a:r>
            <a:r>
              <a:rPr lang="en-US" sz="1200" dirty="0" err="1">
                <a:latin typeface="Consolas" panose="020B0609020204030204" pitchFamily="49" charset="0"/>
              </a:rPr>
              <a:t>len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alist</a:t>
            </a:r>
            <a:r>
              <a:rPr lang="en-US" sz="1200" dirty="0">
                <a:latin typeface="Consolas" panose="020B0609020204030204" pitchFamily="49" charset="0"/>
              </a:rPr>
              <a:t>)-1, 0, -1):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</a:t>
            </a:r>
            <a:r>
              <a:rPr lang="en-US" sz="1200" dirty="0" err="1">
                <a:latin typeface="Consolas" panose="020B0609020204030204" pitchFamily="49" charset="0"/>
              </a:rPr>
              <a:t>positionOfMax</a:t>
            </a:r>
            <a:r>
              <a:rPr lang="en-US" sz="1200" dirty="0">
                <a:latin typeface="Consolas" panose="020B0609020204030204" pitchFamily="49" charset="0"/>
              </a:rPr>
              <a:t> = 0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for location in range(1, fillslot+1):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    if </a:t>
            </a:r>
            <a:r>
              <a:rPr lang="en-US" sz="1200" dirty="0" err="1">
                <a:latin typeface="Consolas" panose="020B0609020204030204" pitchFamily="49" charset="0"/>
              </a:rPr>
              <a:t>alist</a:t>
            </a:r>
            <a:r>
              <a:rPr lang="en-US" sz="1200" dirty="0">
                <a:latin typeface="Consolas" panose="020B0609020204030204" pitchFamily="49" charset="0"/>
              </a:rPr>
              <a:t>[location] &gt; </a:t>
            </a:r>
            <a:r>
              <a:rPr lang="en-US" sz="1200" dirty="0" err="1">
                <a:latin typeface="Consolas" panose="020B0609020204030204" pitchFamily="49" charset="0"/>
              </a:rPr>
              <a:t>alist</a:t>
            </a:r>
            <a:r>
              <a:rPr lang="en-US" sz="1200" dirty="0">
                <a:latin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</a:rPr>
              <a:t>positionOfMax</a:t>
            </a:r>
            <a:r>
              <a:rPr lang="en-US" sz="1200" dirty="0">
                <a:latin typeface="Consolas" panose="020B0609020204030204" pitchFamily="49" charset="0"/>
              </a:rPr>
              <a:t>]: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        </a:t>
            </a:r>
            <a:r>
              <a:rPr lang="en-US" sz="1200" dirty="0" err="1">
                <a:latin typeface="Consolas" panose="020B0609020204030204" pitchFamily="49" charset="0"/>
              </a:rPr>
              <a:t>positionOfMax</a:t>
            </a:r>
            <a:r>
              <a:rPr lang="en-US" sz="1200" dirty="0">
                <a:latin typeface="Consolas" panose="020B0609020204030204" pitchFamily="49" charset="0"/>
              </a:rPr>
              <a:t> = location</a:t>
            </a:r>
          </a:p>
          <a:p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        temp = </a:t>
            </a:r>
            <a:r>
              <a:rPr lang="en-US" sz="1200" dirty="0" err="1">
                <a:latin typeface="Consolas" panose="020B0609020204030204" pitchFamily="49" charset="0"/>
              </a:rPr>
              <a:t>alist</a:t>
            </a:r>
            <a:r>
              <a:rPr lang="en-US" sz="1200" dirty="0">
                <a:latin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</a:rPr>
              <a:t>fillslot</a:t>
            </a:r>
            <a:r>
              <a:rPr lang="en-US" sz="1200" dirty="0">
                <a:latin typeface="Consolas" panose="020B0609020204030204" pitchFamily="49" charset="0"/>
              </a:rPr>
              <a:t>]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</a:t>
            </a:r>
            <a:r>
              <a:rPr lang="en-US" sz="1200" dirty="0" err="1">
                <a:latin typeface="Consolas" panose="020B0609020204030204" pitchFamily="49" charset="0"/>
              </a:rPr>
              <a:t>alist</a:t>
            </a:r>
            <a:r>
              <a:rPr lang="en-US" sz="1200" dirty="0">
                <a:latin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</a:rPr>
              <a:t>fillslot</a:t>
            </a:r>
            <a:r>
              <a:rPr lang="en-US" sz="1200" dirty="0">
                <a:latin typeface="Consolas" panose="020B0609020204030204" pitchFamily="49" charset="0"/>
              </a:rPr>
              <a:t>] = </a:t>
            </a:r>
            <a:r>
              <a:rPr lang="en-US" sz="1200" dirty="0" err="1">
                <a:latin typeface="Consolas" panose="020B0609020204030204" pitchFamily="49" charset="0"/>
              </a:rPr>
              <a:t>alist</a:t>
            </a:r>
            <a:r>
              <a:rPr lang="en-US" sz="1200" dirty="0">
                <a:latin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</a:rPr>
              <a:t>positionOfMax</a:t>
            </a:r>
            <a:r>
              <a:rPr lang="en-US" sz="1200" dirty="0">
                <a:latin typeface="Consolas" panose="020B0609020204030204" pitchFamily="49" charset="0"/>
              </a:rPr>
              <a:t>]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</a:t>
            </a:r>
            <a:r>
              <a:rPr lang="en-US" sz="1200" dirty="0" err="1">
                <a:latin typeface="Consolas" panose="020B0609020204030204" pitchFamily="49" charset="0"/>
              </a:rPr>
              <a:t>alist</a:t>
            </a:r>
            <a:r>
              <a:rPr lang="en-US" sz="1200" dirty="0">
                <a:latin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</a:rPr>
              <a:t>positionOfMax</a:t>
            </a:r>
            <a:r>
              <a:rPr lang="en-US" sz="1200" dirty="0">
                <a:latin typeface="Consolas" panose="020B0609020204030204" pitchFamily="49" charset="0"/>
              </a:rPr>
              <a:t>] = temp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6395F59-D1F9-24A5-8F5A-DECF9781A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11" y="2243824"/>
            <a:ext cx="3237470" cy="403653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04C10D4-DCEF-21B1-E421-20BFB05D72DB}"/>
              </a:ext>
            </a:extLst>
          </p:cNvPr>
          <p:cNvSpPr txBox="1"/>
          <p:nvPr/>
        </p:nvSpPr>
        <p:spPr>
          <a:xfrm>
            <a:off x="9467910" y="3993772"/>
            <a:ext cx="1014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37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排序</a:t>
            </a:r>
            <a:br>
              <a:rPr lang="en-US" altLang="zh-CN" dirty="0"/>
            </a:br>
            <a:r>
              <a:rPr lang="de-DE" altLang="zh-CN" dirty="0"/>
              <a:t>(</a:t>
            </a:r>
            <a:r>
              <a:rPr lang="en-US" altLang="zh-CN" dirty="0"/>
              <a:t>Sort</a:t>
            </a:r>
            <a:r>
              <a:rPr lang="de-DE" altLang="zh-CN" dirty="0" err="1"/>
              <a:t>ing</a:t>
            </a:r>
            <a:r>
              <a:rPr lang="de-DE" altLang="zh-CN" dirty="0"/>
              <a:t>)</a:t>
            </a:r>
            <a:br>
              <a:rPr lang="de-DE" altLang="zh-CN" dirty="0"/>
            </a:br>
            <a:r>
              <a:rPr lang="zh-CN" altLang="en-US" dirty="0"/>
              <a:t>插入排序 </a:t>
            </a:r>
            <a:r>
              <a:rPr lang="de-DE" altLang="zh-CN" dirty="0"/>
              <a:t>(Insertion </a:t>
            </a:r>
            <a:r>
              <a:rPr lang="de-DE" altLang="zh-CN" dirty="0" err="1"/>
              <a:t>Sort</a:t>
            </a:r>
            <a:r>
              <a:rPr lang="de-DE" altLang="zh-CN" dirty="0"/>
              <a:t>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73D88AA-4044-17AE-2415-B2809B058020}"/>
              </a:ext>
            </a:extLst>
          </p:cNvPr>
          <p:cNvSpPr txBox="1"/>
          <p:nvPr/>
        </p:nvSpPr>
        <p:spPr>
          <a:xfrm>
            <a:off x="282203" y="1795241"/>
            <a:ext cx="56366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插入排序</a:t>
            </a:r>
            <a:r>
              <a:rPr lang="zh-CN" altLang="en-US" dirty="0"/>
              <a:t>在列表较低的一端维护一个有序的子列表，</a:t>
            </a:r>
            <a:endParaRPr lang="de-DE" altLang="zh-CN" dirty="0"/>
          </a:p>
          <a:p>
            <a:r>
              <a:rPr lang="zh-CN" altLang="en-US" dirty="0"/>
              <a:t>并逐个将每个新元素“插入”这个子列表。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04C10D4-DCEF-21B1-E421-20BFB05D72DB}"/>
              </a:ext>
            </a:extLst>
          </p:cNvPr>
          <p:cNvSpPr txBox="1"/>
          <p:nvPr/>
        </p:nvSpPr>
        <p:spPr>
          <a:xfrm>
            <a:off x="9939772" y="5208936"/>
            <a:ext cx="1014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 )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57A76BF-4912-21E7-2CFA-644C1CFED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23" y="2374959"/>
            <a:ext cx="3861068" cy="367849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15955F0-9B82-E80A-5B1E-6C815E8F3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878" y="2187581"/>
            <a:ext cx="2837559" cy="280866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1DE8BC1-3183-8678-6C35-D4831EA2A46D}"/>
              </a:ext>
            </a:extLst>
          </p:cNvPr>
          <p:cNvSpPr txBox="1"/>
          <p:nvPr/>
        </p:nvSpPr>
        <p:spPr>
          <a:xfrm>
            <a:off x="7830065" y="1839482"/>
            <a:ext cx="2363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第 5 </a:t>
            </a:r>
            <a:r>
              <a:rPr lang="en-US" dirty="0" err="1"/>
              <a:t>轮遍历的</a:t>
            </a:r>
            <a:r>
              <a:rPr lang="zh-CN" altLang="en-US" dirty="0"/>
              <a:t>例子</a:t>
            </a:r>
            <a:endParaRPr lang="en-US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B17CA71-396D-53B2-416F-775A631F9769}"/>
              </a:ext>
            </a:extLst>
          </p:cNvPr>
          <p:cNvSpPr txBox="1"/>
          <p:nvPr/>
        </p:nvSpPr>
        <p:spPr>
          <a:xfrm>
            <a:off x="3713973" y="4208257"/>
            <a:ext cx="610629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insertionSort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for index in range(1,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currentvalue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[index]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position = index</a:t>
            </a:r>
          </a:p>
          <a:p>
            <a:br>
              <a:rPr lang="en-US" sz="1200" b="0" dirty="0"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effectLst/>
                <a:latin typeface="Consolas" panose="020B0609020204030204" pitchFamily="49" charset="0"/>
              </a:rPr>
              <a:t>        while position &gt; 0 and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[position-1] &gt;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currentvalue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[position]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[position-1]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position = position - 1</a:t>
            </a:r>
          </a:p>
          <a:p>
            <a:br>
              <a:rPr lang="en-US" sz="1200" b="0" dirty="0"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[position]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currentvalue</a:t>
            </a:r>
            <a:endParaRPr lang="en-US" sz="12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03A3F8C-B96E-94B1-0B6A-AD3439637C1B}"/>
              </a:ext>
            </a:extLst>
          </p:cNvPr>
          <p:cNvSpPr txBox="1"/>
          <p:nvPr/>
        </p:nvSpPr>
        <p:spPr>
          <a:xfrm>
            <a:off x="371823" y="6179458"/>
            <a:ext cx="104485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移动操作和交换操作有一个重要的不同点。总体来说，交换操作的处理时间大约是移动操作的</a:t>
            </a:r>
            <a:r>
              <a:rPr lang="en-US" dirty="0"/>
              <a:t> 3 </a:t>
            </a:r>
            <a:r>
              <a:rPr lang="en-US" dirty="0" err="1"/>
              <a:t>倍，因为后者只需进行一次赋值</a:t>
            </a:r>
            <a:r>
              <a:rPr 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66300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排序</a:t>
            </a:r>
            <a:br>
              <a:rPr lang="en-US" altLang="zh-CN" dirty="0"/>
            </a:br>
            <a:r>
              <a:rPr lang="de-DE" altLang="zh-CN" dirty="0"/>
              <a:t>(</a:t>
            </a:r>
            <a:r>
              <a:rPr lang="en-US" altLang="zh-CN" dirty="0"/>
              <a:t>Sort</a:t>
            </a:r>
            <a:r>
              <a:rPr lang="de-DE" altLang="zh-CN" dirty="0" err="1"/>
              <a:t>ing</a:t>
            </a:r>
            <a:r>
              <a:rPr lang="de-DE" altLang="zh-CN" dirty="0"/>
              <a:t>)</a:t>
            </a:r>
            <a:br>
              <a:rPr lang="de-DE" altLang="zh-CN" dirty="0"/>
            </a:br>
            <a:r>
              <a:rPr lang="zh-CN" altLang="en-US" dirty="0"/>
              <a:t>希尔排序</a:t>
            </a:r>
            <a:r>
              <a:rPr lang="de-DE" altLang="zh-CN" dirty="0"/>
              <a:t>  (Shell </a:t>
            </a:r>
            <a:r>
              <a:rPr lang="de-DE" altLang="zh-CN" dirty="0" err="1"/>
              <a:t>Sort</a:t>
            </a:r>
            <a:r>
              <a:rPr lang="de-DE" altLang="zh-CN" dirty="0"/>
              <a:t>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73D88AA-4044-17AE-2415-B2809B058020}"/>
              </a:ext>
            </a:extLst>
          </p:cNvPr>
          <p:cNvSpPr txBox="1"/>
          <p:nvPr/>
        </p:nvSpPr>
        <p:spPr>
          <a:xfrm>
            <a:off x="282202" y="1795241"/>
            <a:ext cx="109253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希尔排序</a:t>
            </a:r>
            <a:r>
              <a:rPr lang="zh-CN" altLang="en-US" dirty="0"/>
              <a:t>也称“递减增量排序”，它对插入排序做了改进，将列表分成数个子列表，并对每一个子列表应用插入排序。如何切分列表是希尔排序的关键</a:t>
            </a:r>
            <a:r>
              <a:rPr lang="en-US" altLang="zh-CN" dirty="0"/>
              <a:t>——</a:t>
            </a:r>
            <a:r>
              <a:rPr lang="zh-CN" altLang="en-US" dirty="0"/>
              <a:t>并不是连续切分，而是使用增量</a:t>
            </a:r>
            <a:r>
              <a:rPr lang="en-US" altLang="zh-CN" dirty="0" err="1"/>
              <a:t>i</a:t>
            </a:r>
            <a:r>
              <a:rPr lang="zh-CN" altLang="en-US" dirty="0"/>
              <a:t>（有时称作步长）选取所有间隔为 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zh-CN" altLang="en-US" dirty="0"/>
              <a:t>的元素组成子列表</a:t>
            </a:r>
            <a:r>
              <a:rPr lang="de-DE" altLang="zh-CN" dirty="0"/>
              <a:t>,</a:t>
            </a:r>
            <a:r>
              <a:rPr lang="zh-CN" altLang="en-US" dirty="0"/>
              <a:t> 每个都可以应用插入排序。如何切分列表是希尔排序的关键</a:t>
            </a:r>
            <a:r>
              <a:rPr lang="de-DE" altLang="zh-CN" dirty="0"/>
              <a:t>.</a:t>
            </a:r>
            <a:endParaRPr lang="en-US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B17CA71-396D-53B2-416F-775A631F9769}"/>
              </a:ext>
            </a:extLst>
          </p:cNvPr>
          <p:cNvSpPr txBox="1"/>
          <p:nvPr/>
        </p:nvSpPr>
        <p:spPr>
          <a:xfrm>
            <a:off x="4650529" y="2849607"/>
            <a:ext cx="610629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shellSort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sublistcount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 // 2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while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sublistcount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&gt; 0: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for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startposition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in range(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sublistcount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gapInsertionSort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startposition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sublistcount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print("After increments of size",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sublistcount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"The list is",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sublistcount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sublistcount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// 2</a:t>
            </a:r>
          </a:p>
          <a:p>
            <a:br>
              <a:rPr lang="en-US" sz="1200" b="0" dirty="0"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gapInsertionSort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start, gap):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for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in range(start + gap,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), gap):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currentvalue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position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</a:t>
            </a:r>
            <a:endParaRPr lang="en-US" sz="1200" b="0" dirty="0"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while position &gt;= gap and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[position - gap] &gt;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currentvalue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[position]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[position - gap]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position = position - gap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[position]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currentvalue</a:t>
            </a:r>
            <a:endParaRPr lang="en-US" sz="1200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1E6A151-690A-02A6-6C00-5EE67CF46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86" y="2950783"/>
            <a:ext cx="3384549" cy="131209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B664A48-8E1A-5E6E-4AC6-29BE0CA63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02" y="4407100"/>
            <a:ext cx="3997624" cy="213780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6209E4A6-6188-2121-6118-5A8431FC8DAB}"/>
              </a:ext>
            </a:extLst>
          </p:cNvPr>
          <p:cNvSpPr txBox="1"/>
          <p:nvPr/>
        </p:nvSpPr>
        <p:spPr>
          <a:xfrm>
            <a:off x="370703" y="2664941"/>
            <a:ext cx="2108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e.g. i =3</a:t>
            </a:r>
            <a:endParaRPr lang="en-US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1EA20B8-73FD-3CE9-B729-F987100E3468}"/>
              </a:ext>
            </a:extLst>
          </p:cNvPr>
          <p:cNvSpPr txBox="1"/>
          <p:nvPr/>
        </p:nvSpPr>
        <p:spPr>
          <a:xfrm>
            <a:off x="9939772" y="5208936"/>
            <a:ext cx="1014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 )</a:t>
            </a:r>
            <a:endParaRPr lang="en-US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6E873B3-CC78-F4C0-85BF-8BB6CBF99630}"/>
              </a:ext>
            </a:extLst>
          </p:cNvPr>
          <p:cNvSpPr txBox="1"/>
          <p:nvPr/>
        </p:nvSpPr>
        <p:spPr>
          <a:xfrm>
            <a:off x="4452842" y="6231020"/>
            <a:ext cx="61062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希尔排序的时间复杂度大概介于O</a:t>
            </a:r>
            <a:r>
              <a:rPr lang="en-US" sz="1200" dirty="0"/>
              <a:t>(n)</a:t>
            </a:r>
            <a:r>
              <a:rPr lang="en-US" sz="1200" dirty="0" err="1"/>
              <a:t>和O</a:t>
            </a:r>
            <a:r>
              <a:rPr lang="en-US" sz="1200" dirty="0"/>
              <a:t>(n</a:t>
            </a:r>
            <a:r>
              <a:rPr lang="en-US" sz="1200" baseline="30000" dirty="0"/>
              <a:t>2</a:t>
            </a:r>
            <a:r>
              <a:rPr lang="en-US" sz="1200" dirty="0"/>
              <a:t>)</a:t>
            </a:r>
            <a:r>
              <a:rPr lang="en-US" sz="1200" dirty="0" err="1"/>
              <a:t>之间。通过改变增量，比如采用</a:t>
            </a:r>
            <a:r>
              <a:rPr lang="en-US" sz="1200" dirty="0"/>
              <a:t> 2</a:t>
            </a:r>
            <a:r>
              <a:rPr lang="en-US" sz="1200" baseline="30000" dirty="0"/>
              <a:t>k</a:t>
            </a:r>
            <a:r>
              <a:rPr lang="en-US" sz="1200" dirty="0"/>
              <a:t>-1 （1, 3, 7, 15, 31, …），</a:t>
            </a:r>
            <a:r>
              <a:rPr lang="en-US" sz="1200" dirty="0" err="1"/>
              <a:t>希尔排序的时间复杂度可以达到O</a:t>
            </a:r>
            <a:r>
              <a:rPr lang="en-US" sz="1200" dirty="0"/>
              <a:t>(n</a:t>
            </a:r>
            <a:r>
              <a:rPr lang="en-US" sz="1200" baseline="30000" dirty="0"/>
              <a:t>3/2</a:t>
            </a:r>
            <a:r>
              <a:rPr lang="en-US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0490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排序</a:t>
            </a:r>
            <a:br>
              <a:rPr lang="en-US" altLang="zh-CN" dirty="0"/>
            </a:br>
            <a:r>
              <a:rPr lang="de-DE" altLang="zh-CN" dirty="0"/>
              <a:t>(</a:t>
            </a:r>
            <a:r>
              <a:rPr lang="en-US" altLang="zh-CN" dirty="0"/>
              <a:t>Sort</a:t>
            </a:r>
            <a:r>
              <a:rPr lang="de-DE" altLang="zh-CN" dirty="0" err="1"/>
              <a:t>ing</a:t>
            </a:r>
            <a:r>
              <a:rPr lang="de-DE" altLang="zh-CN" dirty="0"/>
              <a:t>)</a:t>
            </a:r>
            <a:br>
              <a:rPr lang="de-DE" altLang="zh-CN" dirty="0"/>
            </a:br>
            <a:r>
              <a:rPr lang="zh-CN" altLang="en-US" dirty="0"/>
              <a:t>归并排序</a:t>
            </a:r>
            <a:r>
              <a:rPr lang="de-DE" altLang="zh-CN" dirty="0"/>
              <a:t>(</a:t>
            </a:r>
            <a:r>
              <a:rPr lang="de-DE" altLang="zh-CN" dirty="0" err="1"/>
              <a:t>Merge</a:t>
            </a:r>
            <a:r>
              <a:rPr lang="de-DE" altLang="zh-CN" dirty="0"/>
              <a:t> </a:t>
            </a:r>
            <a:r>
              <a:rPr lang="de-DE" altLang="zh-CN" dirty="0" err="1"/>
              <a:t>Sort</a:t>
            </a:r>
            <a:r>
              <a:rPr lang="de-DE" altLang="zh-CN" dirty="0"/>
              <a:t>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73D88AA-4044-17AE-2415-B2809B058020}"/>
              </a:ext>
            </a:extLst>
          </p:cNvPr>
          <p:cNvSpPr txBox="1"/>
          <p:nvPr/>
        </p:nvSpPr>
        <p:spPr>
          <a:xfrm>
            <a:off x="282202" y="1795241"/>
            <a:ext cx="109253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归并排序</a:t>
            </a:r>
            <a:r>
              <a:rPr lang="zh-CN" altLang="en-US" dirty="0"/>
              <a:t>是递归算法，每次将一个列表一分为二。如果列表为空或只有一个元素，那么从定义上来说它就</a:t>
            </a:r>
          </a:p>
          <a:p>
            <a:r>
              <a:rPr lang="zh-CN" altLang="en-US" dirty="0"/>
              <a:t>是有序的（基本情况）。如果列表不止一个元素，就将列表一分为二，并对两部分都递归调用归并排序。当两部分都有序后，就进行</a:t>
            </a:r>
            <a:r>
              <a:rPr lang="zh-CN" altLang="en-US" b="1" dirty="0"/>
              <a:t>归并</a:t>
            </a:r>
            <a:r>
              <a:rPr lang="zh-CN" altLang="en-US" dirty="0"/>
              <a:t>这一基本操作。</a:t>
            </a:r>
            <a:endParaRPr lang="en-US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B17CA71-396D-53B2-416F-775A631F9769}"/>
              </a:ext>
            </a:extLst>
          </p:cNvPr>
          <p:cNvSpPr txBox="1"/>
          <p:nvPr/>
        </p:nvSpPr>
        <p:spPr>
          <a:xfrm>
            <a:off x="5140411" y="2429979"/>
            <a:ext cx="420541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mergeSort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print("Splitting ",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if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 &gt; 1: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mid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 // 2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lefthalf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[:mid]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righthalf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[mid:]</a:t>
            </a:r>
          </a:p>
          <a:p>
            <a:br>
              <a:rPr lang="en-US" sz="800" b="0" dirty="0">
                <a:effectLst/>
                <a:latin typeface="Consolas" panose="020B0609020204030204" pitchFamily="49" charset="0"/>
              </a:rPr>
            </a:br>
            <a:r>
              <a:rPr lang="en-US" sz="8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mergeSort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lefthalf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mergeSort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righthalf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800" b="0" dirty="0">
                <a:effectLst/>
                <a:latin typeface="Consolas" panose="020B0609020204030204" pitchFamily="49" charset="0"/>
              </a:rPr>
            </a:br>
            <a:r>
              <a:rPr lang="en-US" sz="8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= 0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j = 0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k = 0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while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&lt;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lefthalf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 and j &lt;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righthalf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if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lefthalf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] &lt;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righthalf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[j]: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[k]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lefthalf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+ 1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else: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[k]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righthalf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[j]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    j = j + 1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k = k + 1</a:t>
            </a:r>
          </a:p>
          <a:p>
            <a:br>
              <a:rPr lang="en-US" sz="800" b="0" dirty="0">
                <a:effectLst/>
                <a:latin typeface="Consolas" panose="020B0609020204030204" pitchFamily="49" charset="0"/>
              </a:rPr>
            </a:br>
            <a:r>
              <a:rPr lang="en-US" sz="800" b="0" dirty="0">
                <a:effectLst/>
                <a:latin typeface="Consolas" panose="020B0609020204030204" pitchFamily="49" charset="0"/>
              </a:rPr>
              <a:t>        while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&lt;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lefthalf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[k]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lefthalf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+ 1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k = k + 1</a:t>
            </a:r>
          </a:p>
          <a:p>
            <a:br>
              <a:rPr lang="en-US" sz="800" b="0" dirty="0">
                <a:effectLst/>
                <a:latin typeface="Consolas" panose="020B0609020204030204" pitchFamily="49" charset="0"/>
              </a:rPr>
            </a:br>
            <a:r>
              <a:rPr lang="en-US" sz="800" b="0" dirty="0">
                <a:effectLst/>
                <a:latin typeface="Consolas" panose="020B0609020204030204" pitchFamily="49" charset="0"/>
              </a:rPr>
              <a:t>        while j &lt;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righthalf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[k]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righthalf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[j]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j = j + 1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k = k + 1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print("Merging ",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 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1EA20B8-73FD-3CE9-B729-F987100E3468}"/>
              </a:ext>
            </a:extLst>
          </p:cNvPr>
          <p:cNvSpPr txBox="1"/>
          <p:nvPr/>
        </p:nvSpPr>
        <p:spPr>
          <a:xfrm>
            <a:off x="9939772" y="5208936"/>
            <a:ext cx="1014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 )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3212625-9D1A-AD1F-01F0-3612ED9E42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358"/>
          <a:stretch/>
        </p:blipFill>
        <p:spPr>
          <a:xfrm>
            <a:off x="362465" y="2718572"/>
            <a:ext cx="2743200" cy="175869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6ED5A56-3426-FE66-437C-607E665656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808" b="4023"/>
          <a:stretch/>
        </p:blipFill>
        <p:spPr>
          <a:xfrm>
            <a:off x="143872" y="4536056"/>
            <a:ext cx="3118311" cy="2258257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CB812CE-6477-F14C-E345-CD6AAFBD1A0B}"/>
              </a:ext>
            </a:extLst>
          </p:cNvPr>
          <p:cNvSpPr txBox="1"/>
          <p:nvPr/>
        </p:nvSpPr>
        <p:spPr>
          <a:xfrm>
            <a:off x="107092" y="2759154"/>
            <a:ext cx="856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1. </a:t>
            </a:r>
            <a:r>
              <a:rPr lang="zh-CN" altLang="en-US" sz="1200" dirty="0"/>
              <a:t>拆分</a:t>
            </a:r>
            <a:endParaRPr lang="en-US" sz="12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D3766FF-3260-8389-BE58-F27F962227D4}"/>
              </a:ext>
            </a:extLst>
          </p:cNvPr>
          <p:cNvSpPr txBox="1"/>
          <p:nvPr/>
        </p:nvSpPr>
        <p:spPr>
          <a:xfrm>
            <a:off x="49428" y="4306328"/>
            <a:ext cx="856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2. </a:t>
            </a:r>
            <a:r>
              <a:rPr lang="zh-CN" altLang="en-US" sz="1200" dirty="0"/>
              <a:t>归并</a:t>
            </a:r>
            <a:endParaRPr lang="en-US" sz="12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B17ED98-BCA5-0C35-F5A0-1CEF65E511A1}"/>
              </a:ext>
            </a:extLst>
          </p:cNvPr>
          <p:cNvSpPr txBox="1"/>
          <p:nvPr/>
        </p:nvSpPr>
        <p:spPr>
          <a:xfrm>
            <a:off x="2930857" y="6405108"/>
            <a:ext cx="84494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mergeSort</a:t>
            </a:r>
            <a:r>
              <a:rPr lang="en-US" sz="1200" dirty="0"/>
              <a:t> </a:t>
            </a:r>
            <a:r>
              <a:rPr lang="en-US" sz="1200" dirty="0" err="1"/>
              <a:t>函数需要额外的空间来存储切片操作得到的两半部分。当列表较大时，使用额外的空间可能会使排序出现问题</a:t>
            </a:r>
            <a:r>
              <a:rPr lang="en-US" sz="12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91119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排序</a:t>
            </a:r>
            <a:br>
              <a:rPr lang="en-US" altLang="zh-CN" dirty="0"/>
            </a:br>
            <a:r>
              <a:rPr lang="de-DE" altLang="zh-CN" dirty="0"/>
              <a:t>(</a:t>
            </a:r>
            <a:r>
              <a:rPr lang="en-US" altLang="zh-CN" dirty="0"/>
              <a:t>Sort</a:t>
            </a:r>
            <a:r>
              <a:rPr lang="de-DE" altLang="zh-CN" dirty="0" err="1"/>
              <a:t>ing</a:t>
            </a:r>
            <a:r>
              <a:rPr lang="de-DE" altLang="zh-CN" dirty="0"/>
              <a:t>)</a:t>
            </a:r>
            <a:br>
              <a:rPr lang="de-DE" altLang="zh-CN" dirty="0"/>
            </a:br>
            <a:r>
              <a:rPr lang="zh-CN" altLang="en-US" dirty="0"/>
              <a:t>快速排序</a:t>
            </a:r>
            <a:r>
              <a:rPr lang="de-DE" altLang="zh-CN" dirty="0"/>
              <a:t>(Quick </a:t>
            </a:r>
            <a:r>
              <a:rPr lang="de-DE" altLang="zh-CN" dirty="0" err="1"/>
              <a:t>Sort</a:t>
            </a:r>
            <a:r>
              <a:rPr lang="de-DE" altLang="zh-CN" dirty="0"/>
              <a:t>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73D88AA-4044-17AE-2415-B2809B058020}"/>
              </a:ext>
            </a:extLst>
          </p:cNvPr>
          <p:cNvSpPr txBox="1"/>
          <p:nvPr/>
        </p:nvSpPr>
        <p:spPr>
          <a:xfrm>
            <a:off x="282202" y="1795241"/>
            <a:ext cx="109253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快速排序</a:t>
            </a:r>
            <a:r>
              <a:rPr lang="zh-CN" altLang="en-US" dirty="0"/>
              <a:t>也采用分治策略，但不使用额外的存储空间。不过，代价是列表可能不会被一分为二。快速排序算法首先选出一个基准值。这里简单起见选第一个元素。基准值的作用是帮助切分列表。在最终的有序列表中，基准值的位置通常被称作分割点，算法在分割点切分列表，以进行对快速排序的子调用。</a:t>
            </a:r>
            <a:endParaRPr lang="en-US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B17CA71-396D-53B2-416F-775A631F9769}"/>
              </a:ext>
            </a:extLst>
          </p:cNvPr>
          <p:cNvSpPr txBox="1"/>
          <p:nvPr/>
        </p:nvSpPr>
        <p:spPr>
          <a:xfrm>
            <a:off x="5140411" y="2429979"/>
            <a:ext cx="420541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mergeSort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print("Splitting ",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if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 &gt; 1: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mid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 // 2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lefthalf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[:mid]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righthalf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[mid:]</a:t>
            </a:r>
          </a:p>
          <a:p>
            <a:br>
              <a:rPr lang="en-US" sz="800" b="0" dirty="0">
                <a:effectLst/>
                <a:latin typeface="Consolas" panose="020B0609020204030204" pitchFamily="49" charset="0"/>
              </a:rPr>
            </a:br>
            <a:r>
              <a:rPr lang="en-US" sz="8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mergeSort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lefthalf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mergeSort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righthalf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800" b="0" dirty="0">
                <a:effectLst/>
                <a:latin typeface="Consolas" panose="020B0609020204030204" pitchFamily="49" charset="0"/>
              </a:rPr>
            </a:br>
            <a:r>
              <a:rPr lang="en-US" sz="8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= 0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j = 0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k = 0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while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&lt;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lefthalf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 and j &lt;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righthalf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if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lefthalf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] &lt;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righthalf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[j]: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[k]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lefthalf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+ 1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else: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[k]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righthalf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[j]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    j = j + 1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k = k + 1</a:t>
            </a:r>
          </a:p>
          <a:p>
            <a:br>
              <a:rPr lang="en-US" sz="800" b="0" dirty="0">
                <a:effectLst/>
                <a:latin typeface="Consolas" panose="020B0609020204030204" pitchFamily="49" charset="0"/>
              </a:rPr>
            </a:br>
            <a:r>
              <a:rPr lang="en-US" sz="800" b="0" dirty="0">
                <a:effectLst/>
                <a:latin typeface="Consolas" panose="020B0609020204030204" pitchFamily="49" charset="0"/>
              </a:rPr>
              <a:t>        while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&lt;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lefthalf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[k]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lefthalf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+ 1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k = k + 1</a:t>
            </a:r>
          </a:p>
          <a:p>
            <a:br>
              <a:rPr lang="en-US" sz="800" b="0" dirty="0">
                <a:effectLst/>
                <a:latin typeface="Consolas" panose="020B0609020204030204" pitchFamily="49" charset="0"/>
              </a:rPr>
            </a:br>
            <a:r>
              <a:rPr lang="en-US" sz="800" b="0" dirty="0">
                <a:effectLst/>
                <a:latin typeface="Consolas" panose="020B0609020204030204" pitchFamily="49" charset="0"/>
              </a:rPr>
              <a:t>        while j &lt;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righthalf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[k]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righthalf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[j]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j = j + 1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k = k + 1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print("Merging ",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 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1EA20B8-73FD-3CE9-B729-F987100E3468}"/>
              </a:ext>
            </a:extLst>
          </p:cNvPr>
          <p:cNvSpPr txBox="1"/>
          <p:nvPr/>
        </p:nvSpPr>
        <p:spPr>
          <a:xfrm>
            <a:off x="9939772" y="5208936"/>
            <a:ext cx="1014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 )</a:t>
            </a:r>
            <a:endParaRPr lang="en-US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B17ED98-BCA5-0C35-F5A0-1CEF65E511A1}"/>
              </a:ext>
            </a:extLst>
          </p:cNvPr>
          <p:cNvSpPr txBox="1"/>
          <p:nvPr/>
        </p:nvSpPr>
        <p:spPr>
          <a:xfrm>
            <a:off x="2912461" y="6492240"/>
            <a:ext cx="84494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mergeSort</a:t>
            </a:r>
            <a:r>
              <a:rPr lang="en-US" sz="1200" dirty="0"/>
              <a:t> </a:t>
            </a:r>
            <a:r>
              <a:rPr lang="en-US" sz="1200" dirty="0" err="1"/>
              <a:t>函数需要额外的空间来存储切片操作得到的两半部分。当列表较大时，使用额外的空间可能会使排序出现问题</a:t>
            </a:r>
            <a:r>
              <a:rPr lang="en-US" sz="1200" dirty="0"/>
              <a:t>。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1FF731C-9A10-51EF-F17F-4E7CA0B65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02" y="2759154"/>
            <a:ext cx="2780702" cy="32860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6C96EB7-9B74-E9ED-93C5-78E70CCC1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1" y="3087761"/>
            <a:ext cx="2873626" cy="379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02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树</a:t>
            </a:r>
            <a:br>
              <a:rPr lang="zh-CN" altLang="en-US" sz="1800" dirty="0"/>
            </a:b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Trees)</a:t>
            </a:r>
            <a:br>
              <a:rPr lang="en-US" sz="1800" dirty="0"/>
            </a:br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二叉树</a:t>
            </a: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Binary Tree)</a:t>
            </a:r>
            <a:endParaRPr lang="de-DE" altLang="zh-CN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1EA20B8-73FD-3CE9-B729-F987100E3468}"/>
              </a:ext>
            </a:extLst>
          </p:cNvPr>
          <p:cNvSpPr txBox="1"/>
          <p:nvPr/>
        </p:nvSpPr>
        <p:spPr>
          <a:xfrm>
            <a:off x="9939772" y="5208936"/>
            <a:ext cx="1014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 )</a:t>
            </a:r>
            <a:endParaRPr lang="en-US" dirty="0"/>
          </a:p>
        </p:txBody>
      </p:sp>
      <p:sp>
        <p:nvSpPr>
          <p:cNvPr id="3" name="Rechteck 3">
            <a:extLst>
              <a:ext uri="{FF2B5EF4-FFF2-40B4-BE49-F238E27FC236}">
                <a16:creationId xmlns:a16="http://schemas.microsoft.com/office/drawing/2014/main" id="{D4D97D3F-F07C-5E33-2E53-7EDE3559CF10}"/>
              </a:ext>
            </a:extLst>
          </p:cNvPr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5" name="Textfeld 21">
            <a:extLst>
              <a:ext uri="{FF2B5EF4-FFF2-40B4-BE49-F238E27FC236}">
                <a16:creationId xmlns:a16="http://schemas.microsoft.com/office/drawing/2014/main" id="{1DA74F65-6F5F-22B2-81C7-BEFA1603D617}"/>
              </a:ext>
            </a:extLst>
          </p:cNvPr>
          <p:cNvSpPr/>
          <p:nvPr/>
        </p:nvSpPr>
        <p:spPr>
          <a:xfrm>
            <a:off x="180000" y="1754640"/>
            <a:ext cx="5220000" cy="116809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1400" b="0" strike="noStrike" spc="-1" dirty="0">
                <a:solidFill>
                  <a:schemeClr val="dk1"/>
                </a:solidFill>
                <a:latin typeface="Century Schoolbook"/>
              </a:rPr>
              <a:t>定义一：树由节点及连接节点的边构成。树有以下属性：</a:t>
            </a:r>
            <a:endParaRPr lang="de-DE" sz="1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de-DE" sz="1400" b="0" strike="noStrike" spc="-1" dirty="0">
                <a:solidFill>
                  <a:schemeClr val="dk1"/>
                </a:solidFill>
                <a:latin typeface="Century Schoolbook"/>
              </a:rPr>
              <a:t> </a:t>
            </a:r>
            <a:r>
              <a:rPr lang="zh-CN" sz="1400" b="0" strike="noStrike" spc="-1" dirty="0">
                <a:solidFill>
                  <a:schemeClr val="dk1"/>
                </a:solidFill>
                <a:latin typeface="Century Schoolbook"/>
              </a:rPr>
              <a:t>有一个根节点；</a:t>
            </a:r>
            <a:endParaRPr lang="de-DE" sz="1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de-DE" sz="1400" b="0" strike="noStrike" spc="-1" dirty="0">
                <a:solidFill>
                  <a:schemeClr val="dk1"/>
                </a:solidFill>
                <a:latin typeface="Century Schoolbook"/>
              </a:rPr>
              <a:t> </a:t>
            </a:r>
            <a:r>
              <a:rPr lang="zh-CN" sz="1400" b="0" strike="noStrike" spc="-1" dirty="0">
                <a:solidFill>
                  <a:schemeClr val="dk1"/>
                </a:solidFill>
                <a:latin typeface="Century Schoolbook"/>
              </a:rPr>
              <a:t>除根节点外，其他每个节点都与其唯一的父节点相连；</a:t>
            </a:r>
            <a:endParaRPr lang="de-DE" sz="1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de-DE" sz="1400" b="0" strike="noStrike" spc="-1" dirty="0">
                <a:solidFill>
                  <a:schemeClr val="dk1"/>
                </a:solidFill>
                <a:latin typeface="Century Schoolbook"/>
              </a:rPr>
              <a:t> </a:t>
            </a:r>
            <a:r>
              <a:rPr lang="zh-CN" sz="1400" b="0" strike="noStrike" spc="-1" dirty="0">
                <a:solidFill>
                  <a:schemeClr val="dk1"/>
                </a:solidFill>
                <a:latin typeface="Century Schoolbook"/>
              </a:rPr>
              <a:t>从根节点到其他每个节点都有且仅有一条路径；</a:t>
            </a:r>
            <a:endParaRPr lang="de-DE" sz="1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de-DE" sz="1400" b="0" strike="noStrike" spc="-1" dirty="0">
                <a:solidFill>
                  <a:schemeClr val="dk1"/>
                </a:solidFill>
                <a:latin typeface="Century Schoolbook"/>
              </a:rPr>
              <a:t> </a:t>
            </a:r>
            <a:r>
              <a:rPr lang="zh-CN" sz="1400" b="0" strike="noStrike" spc="-1" dirty="0">
                <a:solidFill>
                  <a:schemeClr val="dk1"/>
                </a:solidFill>
                <a:latin typeface="Century Schoolbook"/>
              </a:rPr>
              <a:t>如果每个节点最多有两个子节点，我们就称这样的树为二叉树。</a:t>
            </a:r>
            <a:endParaRPr lang="de-DE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13BCB0F-0179-3595-79AD-A2E90D274CC1}"/>
              </a:ext>
            </a:extLst>
          </p:cNvPr>
          <p:cNvSpPr txBox="1"/>
          <p:nvPr/>
        </p:nvSpPr>
        <p:spPr>
          <a:xfrm>
            <a:off x="180000" y="4345560"/>
            <a:ext cx="7020000" cy="2512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ADT 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树</a:t>
            </a:r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(tree)</a:t>
            </a:r>
          </a:p>
          <a:p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Data</a:t>
            </a:r>
          </a:p>
          <a:p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	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树是由一个根结点和若干棵子树构成。树中结点具有相同数据类型及层次关系。</a:t>
            </a:r>
            <a:endParaRPr lang="de-DE" sz="12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Operation</a:t>
            </a:r>
          </a:p>
          <a:p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	BinaryTree()		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创建一个二叉树实例。</a:t>
            </a:r>
            <a:endParaRPr lang="de-DE" sz="12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	getLeftChild()	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返回当前节点的左子节点所对应的二叉树。</a:t>
            </a:r>
            <a:endParaRPr lang="de-DE" sz="12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	getRightChild()	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返回当前节点的右子节点所对应的二叉树。</a:t>
            </a:r>
            <a:endParaRPr lang="de-DE" sz="12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	setRootVal(val)	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在当前节点中存储参数 </a:t>
            </a:r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val 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中的对象。</a:t>
            </a:r>
            <a:endParaRPr lang="de-DE" sz="12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	getRootVal()		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返回当前节点存储的对象。</a:t>
            </a:r>
            <a:endParaRPr lang="de-DE" sz="12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	insertLeft(val)	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新建一棵二叉树，并将其作为当前节点的左子节点。</a:t>
            </a:r>
            <a:endParaRPr lang="de-DE" sz="12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	insertRight(val)	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新建一棵二叉树，并将其作为当前节点的右子节点。</a:t>
            </a:r>
            <a:endParaRPr lang="de-DE" sz="12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endADT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30384D3-78C2-28F1-0D45-AD4B56CBF102}"/>
              </a:ext>
            </a:extLst>
          </p:cNvPr>
          <p:cNvSpPr txBox="1"/>
          <p:nvPr/>
        </p:nvSpPr>
        <p:spPr>
          <a:xfrm>
            <a:off x="6480000" y="1821240"/>
            <a:ext cx="4680000" cy="10587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zh-CN" sz="1400" b="0" strike="noStrike" spc="-1">
                <a:solidFill>
                  <a:srgbClr val="000000"/>
                </a:solidFill>
                <a:latin typeface="Arial"/>
              </a:rPr>
              <a:t>定义二：一棵树要么为空，要么由一个根节点和零棵或多棵子树构成，子树本身也是一棵树。</a:t>
            </a:r>
            <a:endParaRPr lang="de-DE" sz="14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zh-CN" sz="1400" b="0" strike="noStrike" spc="-1">
                <a:solidFill>
                  <a:srgbClr val="000000"/>
                </a:solidFill>
                <a:latin typeface="Arial"/>
              </a:rPr>
              <a:t>每棵子树的根节点通过一条边连到父树的根节点。</a:t>
            </a:r>
            <a:endParaRPr lang="de-DE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2C66E55E-579C-C527-658F-8DDB97982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567" y="2922737"/>
            <a:ext cx="2158314" cy="1641841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ECA8A360-AFE2-92AB-81C1-2BBC84924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358" y="2683394"/>
            <a:ext cx="2482923" cy="190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39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B25D2735-7206-3DAB-2A83-61F5A869BAF3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/>
              <a:t>物理结构：</a:t>
            </a:r>
            <a:br>
              <a:rPr lang="de-DE" altLang="zh-CN" dirty="0"/>
            </a:br>
            <a:r>
              <a:rPr lang="zh-CN" altLang="en-US" dirty="0"/>
              <a:t>是指数据的逻辑结构在计算机中的存储形式。</a:t>
            </a:r>
            <a:endParaRPr lang="de-DE" altLang="zh-CN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76C69A3-808C-81D5-3FEB-D6F957C0BBEA}"/>
              </a:ext>
            </a:extLst>
          </p:cNvPr>
          <p:cNvSpPr txBox="1"/>
          <p:nvPr/>
        </p:nvSpPr>
        <p:spPr>
          <a:xfrm>
            <a:off x="506027" y="1864311"/>
            <a:ext cx="10608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．顺序存储结构</a:t>
            </a:r>
            <a:endParaRPr lang="de-DE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．链式存储结构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C446EBB-72DD-B735-4544-43E4771DD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829" y="1864312"/>
            <a:ext cx="3982920" cy="72297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E48D090-7BB2-3315-1B43-87474463C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829" y="2683631"/>
            <a:ext cx="3075505" cy="287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293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树</a:t>
            </a:r>
            <a:br>
              <a:rPr lang="zh-CN" altLang="en-US" sz="1800" dirty="0"/>
            </a:b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Trees)</a:t>
            </a:r>
            <a:br>
              <a:rPr lang="en-US" sz="1800" dirty="0"/>
            </a:br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二叉树</a:t>
            </a: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Binary Tree)</a:t>
            </a:r>
            <a:endParaRPr lang="de-DE" altLang="zh-CN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1EA20B8-73FD-3CE9-B729-F987100E3468}"/>
              </a:ext>
            </a:extLst>
          </p:cNvPr>
          <p:cNvSpPr txBox="1"/>
          <p:nvPr/>
        </p:nvSpPr>
        <p:spPr>
          <a:xfrm>
            <a:off x="9939772" y="5208936"/>
            <a:ext cx="1014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 )</a:t>
            </a:r>
            <a:endParaRPr lang="en-US" dirty="0"/>
          </a:p>
        </p:txBody>
      </p:sp>
      <p:sp>
        <p:nvSpPr>
          <p:cNvPr id="3" name="Rechteck 3">
            <a:extLst>
              <a:ext uri="{FF2B5EF4-FFF2-40B4-BE49-F238E27FC236}">
                <a16:creationId xmlns:a16="http://schemas.microsoft.com/office/drawing/2014/main" id="{D4D97D3F-F07C-5E33-2E53-7EDE3559CF10}"/>
              </a:ext>
            </a:extLst>
          </p:cNvPr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5" name="Textfeld 21">
            <a:extLst>
              <a:ext uri="{FF2B5EF4-FFF2-40B4-BE49-F238E27FC236}">
                <a16:creationId xmlns:a16="http://schemas.microsoft.com/office/drawing/2014/main" id="{1DA74F65-6F5F-22B2-81C7-BEFA1603D617}"/>
              </a:ext>
            </a:extLst>
          </p:cNvPr>
          <p:cNvSpPr/>
          <p:nvPr/>
        </p:nvSpPr>
        <p:spPr>
          <a:xfrm>
            <a:off x="180000" y="1754640"/>
            <a:ext cx="5220000" cy="116809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1400" b="0" strike="noStrike" spc="-1" dirty="0">
                <a:solidFill>
                  <a:schemeClr val="dk1"/>
                </a:solidFill>
                <a:latin typeface="Century Schoolbook"/>
              </a:rPr>
              <a:t>定义一：树由节点及连接节点的边构成。树有以下属性：</a:t>
            </a:r>
            <a:endParaRPr lang="de-DE" sz="1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de-DE" sz="1400" b="0" strike="noStrike" spc="-1" dirty="0">
                <a:solidFill>
                  <a:schemeClr val="dk1"/>
                </a:solidFill>
                <a:latin typeface="Century Schoolbook"/>
              </a:rPr>
              <a:t> </a:t>
            </a:r>
            <a:r>
              <a:rPr lang="zh-CN" sz="1400" b="0" strike="noStrike" spc="-1" dirty="0">
                <a:solidFill>
                  <a:schemeClr val="dk1"/>
                </a:solidFill>
                <a:latin typeface="Century Schoolbook"/>
              </a:rPr>
              <a:t>有一个根节点；</a:t>
            </a:r>
            <a:endParaRPr lang="de-DE" sz="1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de-DE" sz="1400" b="0" strike="noStrike" spc="-1" dirty="0">
                <a:solidFill>
                  <a:schemeClr val="dk1"/>
                </a:solidFill>
                <a:latin typeface="Century Schoolbook"/>
              </a:rPr>
              <a:t> </a:t>
            </a:r>
            <a:r>
              <a:rPr lang="zh-CN" sz="1400" b="0" strike="noStrike" spc="-1" dirty="0">
                <a:solidFill>
                  <a:schemeClr val="dk1"/>
                </a:solidFill>
                <a:latin typeface="Century Schoolbook"/>
              </a:rPr>
              <a:t>除根节点外，其他每个节点都与其唯一的父节点相连；</a:t>
            </a:r>
            <a:endParaRPr lang="de-DE" sz="1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de-DE" sz="1400" b="0" strike="noStrike" spc="-1" dirty="0">
                <a:solidFill>
                  <a:schemeClr val="dk1"/>
                </a:solidFill>
                <a:latin typeface="Century Schoolbook"/>
              </a:rPr>
              <a:t> </a:t>
            </a:r>
            <a:r>
              <a:rPr lang="zh-CN" sz="1400" b="0" strike="noStrike" spc="-1" dirty="0">
                <a:solidFill>
                  <a:schemeClr val="dk1"/>
                </a:solidFill>
                <a:latin typeface="Century Schoolbook"/>
              </a:rPr>
              <a:t>从根节点到其他每个节点都有且仅有一条路径；</a:t>
            </a:r>
            <a:endParaRPr lang="de-DE" sz="1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de-DE" sz="1400" b="0" strike="noStrike" spc="-1" dirty="0">
                <a:solidFill>
                  <a:schemeClr val="dk1"/>
                </a:solidFill>
                <a:latin typeface="Century Schoolbook"/>
              </a:rPr>
              <a:t> </a:t>
            </a:r>
            <a:r>
              <a:rPr lang="zh-CN" sz="1400" b="0" strike="noStrike" spc="-1" dirty="0">
                <a:solidFill>
                  <a:schemeClr val="dk1"/>
                </a:solidFill>
                <a:latin typeface="Century Schoolbook"/>
              </a:rPr>
              <a:t>如果每个节点最多有两个子节点，我们就称这样的树为二叉树。</a:t>
            </a:r>
            <a:endParaRPr lang="de-DE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13BCB0F-0179-3595-79AD-A2E90D274CC1}"/>
              </a:ext>
            </a:extLst>
          </p:cNvPr>
          <p:cNvSpPr txBox="1"/>
          <p:nvPr/>
        </p:nvSpPr>
        <p:spPr>
          <a:xfrm>
            <a:off x="180000" y="4345560"/>
            <a:ext cx="7020000" cy="2512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ADT </a:t>
            </a:r>
            <a:r>
              <a:rPr lang="zh-CN" sz="1200" b="0" strike="noStrike" spc="-1" dirty="0">
                <a:solidFill>
                  <a:srgbClr val="000000"/>
                </a:solidFill>
                <a:latin typeface="Arial"/>
              </a:rPr>
              <a:t>树</a:t>
            </a:r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(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Arial"/>
              </a:rPr>
              <a:t>tree</a:t>
            </a:r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)</a:t>
            </a:r>
          </a:p>
          <a:p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Data</a:t>
            </a:r>
          </a:p>
          <a:p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	</a:t>
            </a:r>
            <a:r>
              <a:rPr lang="zh-CN" sz="1200" b="0" strike="noStrike" spc="-1" dirty="0">
                <a:solidFill>
                  <a:srgbClr val="000000"/>
                </a:solidFill>
                <a:latin typeface="Arial"/>
              </a:rPr>
              <a:t>树是由一个根结点和若干棵子树构成。树中结点具有相同数据类型及层次关系。</a:t>
            </a:r>
            <a:endParaRPr lang="de-DE" sz="12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Operation</a:t>
            </a:r>
          </a:p>
          <a:p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	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Arial"/>
              </a:rPr>
              <a:t>BinaryTree</a:t>
            </a:r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()		</a:t>
            </a:r>
            <a:r>
              <a:rPr lang="zh-CN" sz="1200" b="0" strike="noStrike" spc="-1" dirty="0">
                <a:solidFill>
                  <a:srgbClr val="000000"/>
                </a:solidFill>
                <a:latin typeface="Arial"/>
              </a:rPr>
              <a:t>创建一个二叉树实例。</a:t>
            </a:r>
            <a:endParaRPr lang="de-DE" sz="12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	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Arial"/>
              </a:rPr>
              <a:t>getLeftChild</a:t>
            </a:r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()		</a:t>
            </a:r>
            <a:r>
              <a:rPr lang="zh-CN" sz="1200" b="0" strike="noStrike" spc="-1" dirty="0">
                <a:solidFill>
                  <a:srgbClr val="000000"/>
                </a:solidFill>
                <a:latin typeface="Arial"/>
              </a:rPr>
              <a:t>返回当前节点的左子节点所对应的二叉树。</a:t>
            </a:r>
            <a:endParaRPr lang="de-DE" sz="12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	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Arial"/>
              </a:rPr>
              <a:t>getRightChild</a:t>
            </a:r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()	</a:t>
            </a:r>
            <a:r>
              <a:rPr lang="zh-CN" sz="1200" b="0" strike="noStrike" spc="-1" dirty="0">
                <a:solidFill>
                  <a:srgbClr val="000000"/>
                </a:solidFill>
                <a:latin typeface="Arial"/>
              </a:rPr>
              <a:t>返回当前节点的右子节点所对应的二叉树。</a:t>
            </a:r>
            <a:endParaRPr lang="de-DE" sz="12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	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Arial"/>
              </a:rPr>
              <a:t>setRootVal</a:t>
            </a:r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(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Arial"/>
              </a:rPr>
              <a:t>val</a:t>
            </a:r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)	</a:t>
            </a:r>
            <a:r>
              <a:rPr lang="zh-CN" sz="1200" b="0" strike="noStrike" spc="-1" dirty="0">
                <a:solidFill>
                  <a:srgbClr val="000000"/>
                </a:solidFill>
                <a:latin typeface="Arial"/>
              </a:rPr>
              <a:t>在当前节点中存储参数 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Arial"/>
              </a:rPr>
              <a:t>val</a:t>
            </a:r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zh-CN" sz="1200" b="0" strike="noStrike" spc="-1" dirty="0">
                <a:solidFill>
                  <a:srgbClr val="000000"/>
                </a:solidFill>
                <a:latin typeface="Arial"/>
              </a:rPr>
              <a:t>中的对象。</a:t>
            </a:r>
            <a:endParaRPr lang="de-DE" sz="12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	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Arial"/>
              </a:rPr>
              <a:t>getRootVal</a:t>
            </a:r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()		</a:t>
            </a:r>
            <a:r>
              <a:rPr lang="zh-CN" sz="1200" b="0" strike="noStrike" spc="-1" dirty="0">
                <a:solidFill>
                  <a:srgbClr val="000000"/>
                </a:solidFill>
                <a:latin typeface="Arial"/>
              </a:rPr>
              <a:t>返回当前节点存储的对象。</a:t>
            </a:r>
            <a:endParaRPr lang="de-DE" sz="12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	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Arial"/>
              </a:rPr>
              <a:t>insertLeft</a:t>
            </a:r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(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Arial"/>
              </a:rPr>
              <a:t>val</a:t>
            </a:r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)	</a:t>
            </a:r>
            <a:r>
              <a:rPr lang="zh-CN" sz="1200" b="0" strike="noStrike" spc="-1" dirty="0">
                <a:solidFill>
                  <a:srgbClr val="000000"/>
                </a:solidFill>
                <a:latin typeface="Arial"/>
              </a:rPr>
              <a:t>新建一棵二叉树，并将其作为当前节点的左子节点。</a:t>
            </a:r>
            <a:endParaRPr lang="de-DE" sz="12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	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Arial"/>
              </a:rPr>
              <a:t>insertRight</a:t>
            </a:r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(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Arial"/>
              </a:rPr>
              <a:t>val</a:t>
            </a:r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)	</a:t>
            </a:r>
            <a:r>
              <a:rPr lang="zh-CN" sz="1200" b="0" strike="noStrike" spc="-1" dirty="0">
                <a:solidFill>
                  <a:srgbClr val="000000"/>
                </a:solidFill>
                <a:latin typeface="Arial"/>
              </a:rPr>
              <a:t>新建一棵二叉树，并将其作为当前节点的右子节点。</a:t>
            </a:r>
            <a:endParaRPr lang="de-DE" sz="12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de-DE" sz="1200" b="0" strike="noStrike" spc="-1" dirty="0" err="1">
                <a:solidFill>
                  <a:srgbClr val="000000"/>
                </a:solidFill>
                <a:latin typeface="Arial"/>
              </a:rPr>
              <a:t>endADT</a:t>
            </a:r>
            <a:endParaRPr lang="de-DE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30384D3-78C2-28F1-0D45-AD4B56CBF102}"/>
              </a:ext>
            </a:extLst>
          </p:cNvPr>
          <p:cNvSpPr txBox="1"/>
          <p:nvPr/>
        </p:nvSpPr>
        <p:spPr>
          <a:xfrm>
            <a:off x="6480000" y="1821240"/>
            <a:ext cx="4680000" cy="10587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zh-CN" sz="1400" b="0" strike="noStrike" spc="-1">
                <a:solidFill>
                  <a:srgbClr val="000000"/>
                </a:solidFill>
                <a:latin typeface="Arial"/>
              </a:rPr>
              <a:t>定义二：一棵树要么为空，要么由一个根节点和零棵或多棵子树构成，子树本身也是一棵树。</a:t>
            </a:r>
            <a:endParaRPr lang="de-DE" sz="14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zh-CN" sz="1400" b="0" strike="noStrike" spc="-1">
                <a:solidFill>
                  <a:srgbClr val="000000"/>
                </a:solidFill>
                <a:latin typeface="Arial"/>
              </a:rPr>
              <a:t>每棵子树的根节点通过一条边连到父树的根节点。</a:t>
            </a:r>
            <a:endParaRPr lang="de-DE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2C66E55E-579C-C527-658F-8DDB97982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567" y="2922737"/>
            <a:ext cx="2158314" cy="1641841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ECA8A360-AFE2-92AB-81C1-2BBC84924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358" y="2683394"/>
            <a:ext cx="2482923" cy="190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73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树</a:t>
            </a:r>
            <a:br>
              <a:rPr lang="zh-CN" altLang="en-US" sz="1800" dirty="0"/>
            </a:b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Trees)</a:t>
            </a:r>
            <a:br>
              <a:rPr lang="en-US" sz="1800" dirty="0"/>
            </a:br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二叉树</a:t>
            </a: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Binary Tree)</a:t>
            </a:r>
            <a:endParaRPr lang="de-DE" altLang="zh-CN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1EA20B8-73FD-3CE9-B729-F987100E3468}"/>
              </a:ext>
            </a:extLst>
          </p:cNvPr>
          <p:cNvSpPr txBox="1"/>
          <p:nvPr/>
        </p:nvSpPr>
        <p:spPr>
          <a:xfrm>
            <a:off x="9939772" y="5208936"/>
            <a:ext cx="1014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 )</a:t>
            </a:r>
            <a:endParaRPr lang="en-US" dirty="0"/>
          </a:p>
        </p:txBody>
      </p:sp>
      <p:sp>
        <p:nvSpPr>
          <p:cNvPr id="3" name="Rechteck 3">
            <a:extLst>
              <a:ext uri="{FF2B5EF4-FFF2-40B4-BE49-F238E27FC236}">
                <a16:creationId xmlns:a16="http://schemas.microsoft.com/office/drawing/2014/main" id="{D4D97D3F-F07C-5E33-2E53-7EDE3559CF10}"/>
              </a:ext>
            </a:extLst>
          </p:cNvPr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6" name="Textfeld 27">
            <a:extLst>
              <a:ext uri="{FF2B5EF4-FFF2-40B4-BE49-F238E27FC236}">
                <a16:creationId xmlns:a16="http://schemas.microsoft.com/office/drawing/2014/main" id="{F275CE5A-6A75-318C-6B93-592D17597488}"/>
              </a:ext>
            </a:extLst>
          </p:cNvPr>
          <p:cNvSpPr/>
          <p:nvPr/>
        </p:nvSpPr>
        <p:spPr>
          <a:xfrm>
            <a:off x="180000" y="1754640"/>
            <a:ext cx="5220000" cy="88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1300" b="0" strike="noStrike" spc="-1" dirty="0">
                <a:solidFill>
                  <a:schemeClr val="dk1"/>
                </a:solidFill>
                <a:latin typeface="Century Schoolbook"/>
              </a:rPr>
              <a:t>使用</a:t>
            </a:r>
            <a:r>
              <a:rPr lang="zh-CN" sz="1300" b="1" strike="noStrike" spc="-1" dirty="0">
                <a:solidFill>
                  <a:schemeClr val="dk1"/>
                </a:solidFill>
                <a:latin typeface="Century Schoolbook"/>
              </a:rPr>
              <a:t>列表之列表</a:t>
            </a:r>
            <a:r>
              <a:rPr lang="zh-CN" sz="1300" b="0" strike="noStrike" spc="-1" dirty="0">
                <a:solidFill>
                  <a:schemeClr val="dk1"/>
                </a:solidFill>
                <a:latin typeface="Century Schoolbook"/>
              </a:rPr>
              <a:t>实现二叉树</a:t>
            </a:r>
            <a:r>
              <a:rPr lang="de-DE" sz="1300" b="0" strike="noStrike" spc="-1" dirty="0">
                <a:solidFill>
                  <a:schemeClr val="dk1"/>
                </a:solidFill>
                <a:latin typeface="Century Schoolbook"/>
              </a:rPr>
              <a:t>:</a:t>
            </a:r>
            <a:endParaRPr lang="de-DE" sz="13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zh-CN" sz="1300" b="0" strike="noStrike" spc="-1" dirty="0">
                <a:solidFill>
                  <a:schemeClr val="dk1"/>
                </a:solidFill>
                <a:latin typeface="Century Schoolbook"/>
              </a:rPr>
              <a:t>将根节点的值作为列表的第一个元素；</a:t>
            </a:r>
            <a:endParaRPr lang="de-DE" sz="13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zh-CN" sz="1300" b="0" strike="noStrike" spc="-1" dirty="0">
                <a:solidFill>
                  <a:schemeClr val="dk1"/>
                </a:solidFill>
                <a:latin typeface="Century Schoolbook"/>
              </a:rPr>
              <a:t>第二个元素是代表左子树的列表；</a:t>
            </a:r>
            <a:endParaRPr lang="de-DE" sz="13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zh-CN" sz="1300" b="0" strike="noStrike" spc="-1" dirty="0">
                <a:solidFill>
                  <a:schemeClr val="dk1"/>
                </a:solidFill>
                <a:latin typeface="Century Schoolbook"/>
              </a:rPr>
              <a:t>第三个元素是代表右子树的列表。</a:t>
            </a:r>
            <a:endParaRPr lang="de-DE" sz="13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5CD93A8-0E05-8533-CC47-0589ED84771F}"/>
              </a:ext>
            </a:extLst>
          </p:cNvPr>
          <p:cNvSpPr txBox="1"/>
          <p:nvPr/>
        </p:nvSpPr>
        <p:spPr>
          <a:xfrm>
            <a:off x="0" y="4500000"/>
            <a:ext cx="3060000" cy="895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通过标准的列表切片操作访问子树。</a:t>
            </a:r>
            <a:endParaRPr lang="de-DE" sz="12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树的根节点是 </a:t>
            </a:r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myTree[0]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，</a:t>
            </a:r>
            <a:endParaRPr lang="de-DE" sz="12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左子树是</a:t>
            </a:r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myTree[1]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，</a:t>
            </a:r>
            <a:endParaRPr lang="de-DE" sz="12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右子树是 </a:t>
            </a:r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myTree[2]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。</a:t>
            </a:r>
            <a:endParaRPr lang="de-DE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C134D30-E199-ECB6-AB56-26A61CC5BB5B}"/>
              </a:ext>
            </a:extLst>
          </p:cNvPr>
          <p:cNvSpPr txBox="1"/>
          <p:nvPr/>
        </p:nvSpPr>
        <p:spPr>
          <a:xfrm>
            <a:off x="2497680" y="2520000"/>
            <a:ext cx="2542320" cy="1800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de-DE" sz="1100" b="0" strike="noStrike" spc="-1">
                <a:solidFill>
                  <a:srgbClr val="000000"/>
                </a:solidFill>
                <a:latin typeface="Consolas"/>
              </a:rPr>
              <a:t>myTree = ['a', # </a:t>
            </a:r>
            <a:r>
              <a:rPr lang="zh-CN" sz="1100" b="0" strike="noStrike" spc="-1">
                <a:solidFill>
                  <a:srgbClr val="000000"/>
                </a:solidFill>
                <a:latin typeface="Consolas"/>
              </a:rPr>
              <a:t>根节点</a:t>
            </a:r>
            <a:endParaRPr lang="de-DE" sz="1100" b="0" strike="noStrike" spc="-1">
              <a:solidFill>
                <a:srgbClr val="000000"/>
              </a:solidFill>
              <a:latin typeface="Consolas"/>
            </a:endParaRPr>
          </a:p>
          <a:p>
            <a:r>
              <a:rPr lang="de-DE" sz="1100" b="0" strike="noStrike" spc="-1">
                <a:solidFill>
                  <a:srgbClr val="000000"/>
                </a:solidFill>
                <a:latin typeface="Consolas"/>
              </a:rPr>
              <a:t>        ['b', # </a:t>
            </a:r>
            <a:r>
              <a:rPr lang="zh-CN" sz="1100" b="0" strike="noStrike" spc="-1">
                <a:solidFill>
                  <a:srgbClr val="000000"/>
                </a:solidFill>
                <a:latin typeface="Consolas"/>
              </a:rPr>
              <a:t>左子树</a:t>
            </a:r>
            <a:endParaRPr lang="de-DE" sz="1100" b="0" strike="noStrike" spc="-1">
              <a:solidFill>
                <a:srgbClr val="000000"/>
              </a:solidFill>
              <a:latin typeface="Consolas"/>
            </a:endParaRPr>
          </a:p>
          <a:p>
            <a:r>
              <a:rPr lang="de-DE" sz="1100" b="0" strike="noStrike" spc="-1">
                <a:solidFill>
                  <a:srgbClr val="000000"/>
                </a:solidFill>
                <a:latin typeface="Consolas"/>
              </a:rPr>
              <a:t>            ['d', [], []],</a:t>
            </a:r>
          </a:p>
          <a:p>
            <a:r>
              <a:rPr lang="de-DE" sz="1100" b="0" strike="noStrike" spc="-1">
                <a:solidFill>
                  <a:srgbClr val="000000"/>
                </a:solidFill>
                <a:latin typeface="Consolas"/>
              </a:rPr>
              <a:t>            ['e', [], []]</a:t>
            </a:r>
          </a:p>
          <a:p>
            <a:r>
              <a:rPr lang="de-DE" sz="1100" b="0" strike="noStrike" spc="-1">
                <a:solidFill>
                  <a:srgbClr val="000000"/>
                </a:solidFill>
                <a:latin typeface="Consolas"/>
              </a:rPr>
              <a:t>        ],</a:t>
            </a:r>
          </a:p>
          <a:p>
            <a:r>
              <a:rPr lang="de-DE" sz="1100" b="0" strike="noStrike" spc="-1">
                <a:solidFill>
                  <a:srgbClr val="000000"/>
                </a:solidFill>
                <a:latin typeface="Consolas"/>
              </a:rPr>
              <a:t>        ['c', # </a:t>
            </a:r>
            <a:r>
              <a:rPr lang="zh-CN" sz="1100" b="0" strike="noStrike" spc="-1">
                <a:solidFill>
                  <a:srgbClr val="000000"/>
                </a:solidFill>
                <a:latin typeface="Consolas"/>
              </a:rPr>
              <a:t>右子树</a:t>
            </a:r>
            <a:endParaRPr lang="de-DE" sz="1100" b="0" strike="noStrike" spc="-1">
              <a:solidFill>
                <a:srgbClr val="000000"/>
              </a:solidFill>
              <a:latin typeface="Consolas"/>
            </a:endParaRPr>
          </a:p>
          <a:p>
            <a:r>
              <a:rPr lang="de-DE" sz="1100" b="0" strike="noStrike" spc="-1">
                <a:solidFill>
                  <a:srgbClr val="000000"/>
                </a:solidFill>
                <a:latin typeface="Consolas"/>
              </a:rPr>
              <a:t>        ['f' [], []],</a:t>
            </a:r>
          </a:p>
          <a:p>
            <a:r>
              <a:rPr lang="de-DE" sz="1100" b="0" strike="noStrike" spc="-1">
                <a:solidFill>
                  <a:srgbClr val="000000"/>
                </a:solidFill>
                <a:latin typeface="Consolas"/>
              </a:rPr>
              <a:t>            []</a:t>
            </a:r>
          </a:p>
          <a:p>
            <a:r>
              <a:rPr lang="de-DE" sz="1100" b="0" strike="noStrike" spc="-1">
                <a:solidFill>
                  <a:srgbClr val="000000"/>
                </a:solidFill>
                <a:latin typeface="Consolas"/>
              </a:rPr>
              <a:t>        ]</a:t>
            </a:r>
          </a:p>
          <a:p>
            <a:r>
              <a:rPr lang="de-DE" sz="1100" b="0" strike="noStrike" spc="-1">
                <a:solidFill>
                  <a:srgbClr val="000000"/>
                </a:solidFill>
                <a:latin typeface="Consolas"/>
              </a:rPr>
              <a:t>        ]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239EB39-150D-C5E0-BBCF-15CA38C71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03" y="2638440"/>
            <a:ext cx="1957877" cy="1743619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210EB274-3EF4-A119-B00E-F30F96E5458F}"/>
              </a:ext>
            </a:extLst>
          </p:cNvPr>
          <p:cNvSpPr txBox="1"/>
          <p:nvPr/>
        </p:nvSpPr>
        <p:spPr>
          <a:xfrm>
            <a:off x="5040000" y="1795844"/>
            <a:ext cx="23321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BinaryTree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(r):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return [r, [], []]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69F2B26-FECA-4CDE-9E0B-952CA563BC5F}"/>
              </a:ext>
            </a:extLst>
          </p:cNvPr>
          <p:cNvSpPr txBox="1"/>
          <p:nvPr/>
        </p:nvSpPr>
        <p:spPr>
          <a:xfrm>
            <a:off x="2388353" y="5090741"/>
            <a:ext cx="441232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insertLeft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(tree,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newBranch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t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tree.pop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(1)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if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(t) &gt; 1: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tree.insert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(1, [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newBranch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t, []])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else: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tree.insert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(1, [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newBranch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[], []])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return tree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BB1CE70-C38A-37E4-D5BB-5D4E495E62B7}"/>
              </a:ext>
            </a:extLst>
          </p:cNvPr>
          <p:cNvSpPr txBox="1"/>
          <p:nvPr/>
        </p:nvSpPr>
        <p:spPr>
          <a:xfrm>
            <a:off x="6696504" y="5074725"/>
            <a:ext cx="433501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insertRight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(tree,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newBranch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t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tree.pop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(2)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if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(t) &gt; 1: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tree.insert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(2, [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newBranch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[], t])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else: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tree.insert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(2, [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newBranch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[], []])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return tree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083FB94-0DAA-C870-397C-A9799F67DF82}"/>
              </a:ext>
            </a:extLst>
          </p:cNvPr>
          <p:cNvSpPr txBox="1"/>
          <p:nvPr/>
        </p:nvSpPr>
        <p:spPr>
          <a:xfrm>
            <a:off x="4997932" y="2298695"/>
            <a:ext cx="610718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getRootVal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(root):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return root[0]</a:t>
            </a:r>
          </a:p>
          <a:p>
            <a:br>
              <a:rPr lang="en-US" sz="1200" b="0" dirty="0"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setRootVal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(root,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newVal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root[0]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newVal</a:t>
            </a:r>
            <a:endParaRPr lang="en-US" sz="1200" b="0" dirty="0">
              <a:effectLst/>
              <a:latin typeface="Consolas" panose="020B0609020204030204" pitchFamily="49" charset="0"/>
            </a:endParaRPr>
          </a:p>
          <a:p>
            <a:endParaRPr lang="en-US" sz="1200" b="0" dirty="0"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getLeftChild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(root):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return root[1]</a:t>
            </a:r>
          </a:p>
          <a:p>
            <a:br>
              <a:rPr lang="en-US" sz="1200" b="0" dirty="0"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getRightChild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(root):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return root[2]</a:t>
            </a:r>
          </a:p>
        </p:txBody>
      </p:sp>
    </p:spTree>
    <p:extLst>
      <p:ext uri="{BB962C8B-B14F-4D97-AF65-F5344CB8AC3E}">
        <p14:creationId xmlns:p14="http://schemas.microsoft.com/office/powerpoint/2010/main" val="316790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树</a:t>
            </a:r>
            <a:br>
              <a:rPr lang="zh-CN" altLang="en-US" sz="1800" dirty="0"/>
            </a:b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Trees)</a:t>
            </a:r>
            <a:br>
              <a:rPr lang="en-US" sz="1800" dirty="0"/>
            </a:br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二叉树</a:t>
            </a: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Binary Tree)</a:t>
            </a:r>
            <a:endParaRPr lang="de-DE" altLang="zh-CN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1EA20B8-73FD-3CE9-B729-F987100E3468}"/>
              </a:ext>
            </a:extLst>
          </p:cNvPr>
          <p:cNvSpPr txBox="1"/>
          <p:nvPr/>
        </p:nvSpPr>
        <p:spPr>
          <a:xfrm>
            <a:off x="9939772" y="5208936"/>
            <a:ext cx="1014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 )</a:t>
            </a:r>
            <a:endParaRPr lang="en-US" dirty="0"/>
          </a:p>
        </p:txBody>
      </p:sp>
      <p:sp>
        <p:nvSpPr>
          <p:cNvPr id="3" name="Rechteck 3">
            <a:extLst>
              <a:ext uri="{FF2B5EF4-FFF2-40B4-BE49-F238E27FC236}">
                <a16:creationId xmlns:a16="http://schemas.microsoft.com/office/drawing/2014/main" id="{D4D97D3F-F07C-5E33-2E53-7EDE3559CF10}"/>
              </a:ext>
            </a:extLst>
          </p:cNvPr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6" name="Textfeld 27">
            <a:extLst>
              <a:ext uri="{FF2B5EF4-FFF2-40B4-BE49-F238E27FC236}">
                <a16:creationId xmlns:a16="http://schemas.microsoft.com/office/drawing/2014/main" id="{F275CE5A-6A75-318C-6B93-592D17597488}"/>
              </a:ext>
            </a:extLst>
          </p:cNvPr>
          <p:cNvSpPr/>
          <p:nvPr/>
        </p:nvSpPr>
        <p:spPr>
          <a:xfrm>
            <a:off x="179999" y="1754640"/>
            <a:ext cx="9484117" cy="3371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altLang="en-US" sz="1600" b="0" strike="noStrike" spc="-1" dirty="0">
                <a:solidFill>
                  <a:schemeClr val="dk1"/>
                </a:solidFill>
                <a:latin typeface="Century Schoolbook"/>
              </a:rPr>
              <a:t>利用</a:t>
            </a:r>
            <a:r>
              <a:rPr lang="zh-CN" altLang="en-US" sz="1600" b="1" strike="noStrike" spc="-1" dirty="0">
                <a:solidFill>
                  <a:schemeClr val="dk1"/>
                </a:solidFill>
                <a:latin typeface="Century Schoolbook"/>
              </a:rPr>
              <a:t>节点与引用</a:t>
            </a:r>
            <a:r>
              <a:rPr lang="zh-CN" altLang="en-US" sz="1600" spc="-1" dirty="0">
                <a:solidFill>
                  <a:schemeClr val="dk1"/>
                </a:solidFill>
                <a:latin typeface="Century Schoolbook"/>
              </a:rPr>
              <a:t>实现二叉树类，属性 </a:t>
            </a:r>
            <a:r>
              <a:rPr lang="en-US" altLang="zh-CN" sz="1600" spc="-1" dirty="0">
                <a:solidFill>
                  <a:schemeClr val="dk1"/>
                </a:solidFill>
                <a:latin typeface="Century Schoolbook"/>
              </a:rPr>
              <a:t>left</a:t>
            </a:r>
            <a:r>
              <a:rPr lang="zh-CN" altLang="en-US" sz="1600" spc="-1" dirty="0">
                <a:solidFill>
                  <a:schemeClr val="dk1"/>
                </a:solidFill>
                <a:latin typeface="Century Schoolbook"/>
              </a:rPr>
              <a:t>和 </a:t>
            </a:r>
            <a:r>
              <a:rPr lang="en-US" altLang="zh-CN" sz="1600" spc="-1" dirty="0">
                <a:solidFill>
                  <a:schemeClr val="dk1"/>
                </a:solidFill>
                <a:latin typeface="Century Schoolbook"/>
              </a:rPr>
              <a:t>right </a:t>
            </a:r>
            <a:r>
              <a:rPr lang="zh-CN" altLang="en-US" sz="1600" spc="-1" dirty="0">
                <a:solidFill>
                  <a:schemeClr val="dk1"/>
                </a:solidFill>
                <a:latin typeface="Century Schoolbook"/>
              </a:rPr>
              <a:t>会指向 </a:t>
            </a:r>
            <a:r>
              <a:rPr lang="en-US" altLang="zh-CN" sz="1600" spc="-1" dirty="0" err="1">
                <a:solidFill>
                  <a:schemeClr val="dk1"/>
                </a:solidFill>
                <a:latin typeface="Century Schoolbook"/>
              </a:rPr>
              <a:t>BinaryTree</a:t>
            </a:r>
            <a:r>
              <a:rPr lang="en-US" altLang="zh-CN" sz="1600" spc="-1" dirty="0">
                <a:solidFill>
                  <a:schemeClr val="dk1"/>
                </a:solidFill>
                <a:latin typeface="Century Schoolbook"/>
              </a:rPr>
              <a:t> </a:t>
            </a:r>
            <a:r>
              <a:rPr lang="zh-CN" altLang="en-US" sz="1600" spc="-1" dirty="0">
                <a:solidFill>
                  <a:schemeClr val="dk1"/>
                </a:solidFill>
                <a:latin typeface="Century Schoolbook"/>
              </a:rPr>
              <a:t>类的其他实例。</a:t>
            </a:r>
            <a:endParaRPr lang="de-DE" sz="1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5CD93A8-0E05-8533-CC47-0589ED84771F}"/>
              </a:ext>
            </a:extLst>
          </p:cNvPr>
          <p:cNvSpPr txBox="1"/>
          <p:nvPr/>
        </p:nvSpPr>
        <p:spPr>
          <a:xfrm>
            <a:off x="0" y="4500000"/>
            <a:ext cx="3060000" cy="895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通过标准的列表切片操作访问子树。</a:t>
            </a:r>
            <a:endParaRPr lang="de-DE" sz="12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树的根节点是 </a:t>
            </a:r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myTree[0]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，</a:t>
            </a:r>
            <a:endParaRPr lang="de-DE" sz="12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左子树是</a:t>
            </a:r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myTree[1]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，</a:t>
            </a:r>
            <a:endParaRPr lang="de-DE" sz="12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右子树是 </a:t>
            </a:r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myTree[2]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。</a:t>
            </a:r>
            <a:endParaRPr lang="de-DE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69F2B26-FECA-4CDE-9E0B-952CA563BC5F}"/>
              </a:ext>
            </a:extLst>
          </p:cNvPr>
          <p:cNvSpPr txBox="1"/>
          <p:nvPr/>
        </p:nvSpPr>
        <p:spPr>
          <a:xfrm>
            <a:off x="2388353" y="5090741"/>
            <a:ext cx="441232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insertLeft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(tree,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newBranch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t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tree.pop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(1)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if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(t) &gt; 1: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tree.insert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(1, [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newBranch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t, []])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else: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tree.insert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(1, [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newBranch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[], []])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return tree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BB1CE70-C38A-37E4-D5BB-5D4E495E62B7}"/>
              </a:ext>
            </a:extLst>
          </p:cNvPr>
          <p:cNvSpPr txBox="1"/>
          <p:nvPr/>
        </p:nvSpPr>
        <p:spPr>
          <a:xfrm>
            <a:off x="6696504" y="5074725"/>
            <a:ext cx="433501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insertRight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(tree,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newBranch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t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tree.pop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(2)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if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(t) &gt; 1: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tree.insert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(2, [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newBranch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[], t])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else: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tree.insert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(2, [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newBranch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[], []])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return tree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083FB94-0DAA-C870-397C-A9799F67DF82}"/>
              </a:ext>
            </a:extLst>
          </p:cNvPr>
          <p:cNvSpPr txBox="1"/>
          <p:nvPr/>
        </p:nvSpPr>
        <p:spPr>
          <a:xfrm>
            <a:off x="4997932" y="2298695"/>
            <a:ext cx="610718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getRootVal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(root):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return root[0]</a:t>
            </a:r>
          </a:p>
          <a:p>
            <a:br>
              <a:rPr lang="en-US" sz="1200" b="0" dirty="0"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setRootVal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(root,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newVal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root[0]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newVal</a:t>
            </a:r>
            <a:endParaRPr lang="en-US" sz="1200" b="0" dirty="0">
              <a:effectLst/>
              <a:latin typeface="Consolas" panose="020B0609020204030204" pitchFamily="49" charset="0"/>
            </a:endParaRPr>
          </a:p>
          <a:p>
            <a:endParaRPr lang="en-US" sz="1200" b="0" dirty="0"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getLeftChild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(root):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return root[1]</a:t>
            </a:r>
          </a:p>
          <a:p>
            <a:br>
              <a:rPr lang="en-US" sz="1200" b="0" dirty="0"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getRightChild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(root):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return root[2]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CB1A2E5-CF40-C540-05D9-E9F08AFDA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81" y="2386115"/>
            <a:ext cx="2457067" cy="202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01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树</a:t>
            </a:r>
            <a:br>
              <a:rPr lang="zh-CN" altLang="en-US" sz="1800" dirty="0"/>
            </a:b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Trees)</a:t>
            </a:r>
            <a:br>
              <a:rPr lang="en-US" sz="1800" dirty="0"/>
            </a:br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二叉树</a:t>
            </a: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Binary Tree)</a:t>
            </a:r>
            <a:endParaRPr lang="de-DE" altLang="zh-CN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1EA20B8-73FD-3CE9-B729-F987100E3468}"/>
              </a:ext>
            </a:extLst>
          </p:cNvPr>
          <p:cNvSpPr txBox="1"/>
          <p:nvPr/>
        </p:nvSpPr>
        <p:spPr>
          <a:xfrm>
            <a:off x="9939772" y="5208936"/>
            <a:ext cx="1014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 )</a:t>
            </a:r>
            <a:endParaRPr lang="en-US" dirty="0"/>
          </a:p>
        </p:txBody>
      </p:sp>
      <p:sp>
        <p:nvSpPr>
          <p:cNvPr id="3" name="Rechteck 3">
            <a:extLst>
              <a:ext uri="{FF2B5EF4-FFF2-40B4-BE49-F238E27FC236}">
                <a16:creationId xmlns:a16="http://schemas.microsoft.com/office/drawing/2014/main" id="{D4D97D3F-F07C-5E33-2E53-7EDE3559CF10}"/>
              </a:ext>
            </a:extLst>
          </p:cNvPr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6" name="Textfeld 27">
            <a:extLst>
              <a:ext uri="{FF2B5EF4-FFF2-40B4-BE49-F238E27FC236}">
                <a16:creationId xmlns:a16="http://schemas.microsoft.com/office/drawing/2014/main" id="{F275CE5A-6A75-318C-6B93-592D17597488}"/>
              </a:ext>
            </a:extLst>
          </p:cNvPr>
          <p:cNvSpPr/>
          <p:nvPr/>
        </p:nvSpPr>
        <p:spPr>
          <a:xfrm>
            <a:off x="179999" y="1754640"/>
            <a:ext cx="9484117" cy="3371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altLang="en-US" sz="1600" spc="-1" dirty="0">
                <a:solidFill>
                  <a:schemeClr val="dk1"/>
                </a:solidFill>
                <a:latin typeface="Century Schoolbook"/>
              </a:rPr>
              <a:t>二叉树应用</a:t>
            </a:r>
            <a:r>
              <a:rPr lang="de-DE" altLang="zh-CN" sz="1600" spc="-1" dirty="0">
                <a:solidFill>
                  <a:schemeClr val="dk1"/>
                </a:solidFill>
                <a:latin typeface="Century Schoolbook"/>
              </a:rPr>
              <a:t>: </a:t>
            </a:r>
            <a:r>
              <a:rPr lang="zh-CN" altLang="en-US" sz="1600" spc="-1" dirty="0">
                <a:solidFill>
                  <a:schemeClr val="dk1"/>
                </a:solidFill>
                <a:latin typeface="Century Schoolbook"/>
              </a:rPr>
              <a:t>解析树</a:t>
            </a:r>
            <a:r>
              <a:rPr lang="de-DE" altLang="zh-CN" sz="1600" spc="-1" dirty="0">
                <a:solidFill>
                  <a:schemeClr val="dk1"/>
                </a:solidFill>
                <a:latin typeface="Century Schoolbook"/>
              </a:rPr>
              <a:t>(Parse </a:t>
            </a:r>
            <a:r>
              <a:rPr lang="de-DE" altLang="zh-CN" sz="1600" spc="-1" dirty="0" err="1">
                <a:solidFill>
                  <a:schemeClr val="dk1"/>
                </a:solidFill>
                <a:latin typeface="Century Schoolbook"/>
              </a:rPr>
              <a:t>Tree</a:t>
            </a:r>
            <a:r>
              <a:rPr lang="de-DE" altLang="zh-CN" sz="1600" spc="-1" dirty="0">
                <a:solidFill>
                  <a:schemeClr val="dk1"/>
                </a:solidFill>
                <a:latin typeface="Century Schoolbook"/>
              </a:rPr>
              <a:t>)</a:t>
            </a:r>
            <a:endParaRPr lang="de-DE" sz="1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1EF32BA-1944-2B9F-492B-5F14E23DA448}"/>
              </a:ext>
            </a:extLst>
          </p:cNvPr>
          <p:cNvSpPr txBox="1"/>
          <p:nvPr/>
        </p:nvSpPr>
        <p:spPr>
          <a:xfrm>
            <a:off x="581863" y="2014113"/>
            <a:ext cx="19525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(3 + (4 ∗ 5))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B3274A1-2E23-6500-5685-061E6CD2FCE8}"/>
              </a:ext>
            </a:extLst>
          </p:cNvPr>
          <p:cNvSpPr txBox="1"/>
          <p:nvPr/>
        </p:nvSpPr>
        <p:spPr>
          <a:xfrm>
            <a:off x="3441113" y="1754281"/>
            <a:ext cx="784462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构建解析树的第一步是将表达式字符串拆分成标记列表。需要考虑</a:t>
            </a:r>
            <a:r>
              <a:rPr lang="en-US" sz="1400" dirty="0"/>
              <a:t> 4 </a:t>
            </a:r>
            <a:r>
              <a:rPr lang="en-US" sz="1400" dirty="0" err="1"/>
              <a:t>种标记：左括号、右括号、运算符和操作数</a:t>
            </a:r>
            <a:r>
              <a:rPr lang="en-US" sz="1400" dirty="0"/>
              <a:t>。</a:t>
            </a:r>
            <a:r>
              <a:rPr lang="zh-CN" altLang="en-US" sz="1400" dirty="0"/>
              <a:t>左括号代表新表达式的起点，所以应该创建一棵对应该表达式的新树。反之，遇到右括号则意味着到达该表达式的终点。我们也知道，操作数既是叶子节点，也是其运算符的子节点。此外，每个运算符都有左右子节点。</a:t>
            </a:r>
            <a:endParaRPr lang="de-DE" altLang="zh-CN" sz="1400" dirty="0"/>
          </a:p>
          <a:p>
            <a:r>
              <a:rPr lang="de-DE" altLang="zh-CN" sz="1400" dirty="0">
                <a:sym typeface="Wingdings" panose="05000000000000000000" pitchFamily="2" charset="2"/>
              </a:rPr>
              <a:t></a:t>
            </a:r>
            <a:r>
              <a:rPr lang="zh-CN" altLang="en-US" sz="1400" dirty="0">
                <a:sym typeface="Wingdings" panose="05000000000000000000" pitchFamily="2" charset="2"/>
              </a:rPr>
              <a:t>运算规则</a:t>
            </a:r>
            <a:endParaRPr lang="en-US" sz="1400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622F520-DDBD-04C4-647A-B475752B6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63" y="2449358"/>
            <a:ext cx="1270068" cy="1650224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08165F3A-643E-37FF-F206-E567171E5453}"/>
              </a:ext>
            </a:extLst>
          </p:cNvPr>
          <p:cNvSpPr txBox="1"/>
          <p:nvPr/>
        </p:nvSpPr>
        <p:spPr>
          <a:xfrm>
            <a:off x="3441113" y="2900573"/>
            <a:ext cx="759041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(1) </a:t>
            </a:r>
            <a:r>
              <a:rPr lang="en-US" sz="1400" dirty="0" err="1"/>
              <a:t>如果当前标记是</a:t>
            </a:r>
            <a:r>
              <a:rPr lang="en-US" sz="1400" dirty="0"/>
              <a:t>(，</a:t>
            </a:r>
            <a:r>
              <a:rPr lang="en-US" sz="1400" dirty="0" err="1"/>
              <a:t>就为当前节点添加一个左子节点，并下沉至该子节点</a:t>
            </a:r>
            <a:r>
              <a:rPr lang="en-US" sz="1400" dirty="0"/>
              <a:t>；</a:t>
            </a:r>
          </a:p>
          <a:p>
            <a:r>
              <a:rPr lang="en-US" sz="1400" dirty="0"/>
              <a:t>(2) </a:t>
            </a:r>
            <a:r>
              <a:rPr lang="en-US" sz="1400" dirty="0" err="1"/>
              <a:t>如果当前标记在列表</a:t>
            </a:r>
            <a:r>
              <a:rPr lang="en-US" sz="1400" dirty="0"/>
              <a:t>['+', '-', '/', '*']</a:t>
            </a:r>
            <a:r>
              <a:rPr lang="en-US" sz="1400" dirty="0" err="1"/>
              <a:t>中，就将当前节点的值设为当前标记对应的运算符；为当前节点添加一个右子节点，并下沉至该子节点</a:t>
            </a:r>
            <a:r>
              <a:rPr lang="en-US" sz="1400" dirty="0"/>
              <a:t>；</a:t>
            </a:r>
          </a:p>
          <a:p>
            <a:r>
              <a:rPr lang="en-US" sz="1400" dirty="0"/>
              <a:t>(3) </a:t>
            </a:r>
            <a:r>
              <a:rPr lang="en-US" sz="1400" dirty="0" err="1"/>
              <a:t>如果当前标记是数字，就将当前节点的值设为这个数并返回至父节点</a:t>
            </a:r>
            <a:r>
              <a:rPr lang="en-US" sz="1400" dirty="0"/>
              <a:t>；</a:t>
            </a:r>
          </a:p>
          <a:p>
            <a:r>
              <a:rPr lang="en-US" sz="1400" dirty="0"/>
              <a:t>(4) </a:t>
            </a:r>
            <a:r>
              <a:rPr lang="en-US" sz="1400" dirty="0" err="1"/>
              <a:t>如果当前标记是</a:t>
            </a:r>
            <a:r>
              <a:rPr lang="en-US" sz="1400" dirty="0"/>
              <a:t>)，</a:t>
            </a:r>
            <a:r>
              <a:rPr lang="en-US" sz="1400" dirty="0" err="1"/>
              <a:t>就跳到当前节点的父节点</a:t>
            </a:r>
            <a:r>
              <a:rPr lang="en-US" sz="1400" dirty="0"/>
              <a:t>。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818A2AA-4EB7-3F9F-407E-C09815AFB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81" y="4319946"/>
            <a:ext cx="3297753" cy="2232527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0AE8338-795A-26FB-F617-E12C2FD22B74}"/>
              </a:ext>
            </a:extLst>
          </p:cNvPr>
          <p:cNvSpPr txBox="1"/>
          <p:nvPr/>
        </p:nvSpPr>
        <p:spPr>
          <a:xfrm>
            <a:off x="3520524" y="4168619"/>
            <a:ext cx="784452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(a) </a:t>
            </a:r>
            <a:r>
              <a:rPr lang="en-US" sz="1400" dirty="0" err="1"/>
              <a:t>创建一棵空树</a:t>
            </a:r>
            <a:r>
              <a:rPr lang="en-US" sz="1400" dirty="0"/>
              <a:t>。</a:t>
            </a:r>
          </a:p>
          <a:p>
            <a:r>
              <a:rPr lang="en-US" sz="1400" dirty="0"/>
              <a:t>(b) </a:t>
            </a:r>
            <a:r>
              <a:rPr lang="en-US" sz="1400" dirty="0" err="1"/>
              <a:t>读入第一个标记</a:t>
            </a:r>
            <a:r>
              <a:rPr lang="en-US" sz="1400" dirty="0"/>
              <a:t>(。</a:t>
            </a:r>
            <a:r>
              <a:rPr lang="en-US" sz="1400" dirty="0" err="1"/>
              <a:t>根据规则</a:t>
            </a:r>
            <a:r>
              <a:rPr lang="en-US" sz="1400" dirty="0"/>
              <a:t> 1，为根节点添加一个左子节点。</a:t>
            </a:r>
          </a:p>
          <a:p>
            <a:r>
              <a:rPr lang="en-US" sz="1400" dirty="0"/>
              <a:t>(c) </a:t>
            </a:r>
            <a:r>
              <a:rPr lang="en-US" sz="1400" dirty="0" err="1"/>
              <a:t>读入下一个标记</a:t>
            </a:r>
            <a:r>
              <a:rPr lang="en-US" sz="1400" dirty="0"/>
              <a:t> 3。根据规则 3，将当前节点的值设为 3，并回到父节点。</a:t>
            </a:r>
          </a:p>
          <a:p>
            <a:r>
              <a:rPr lang="en-US" sz="1400" dirty="0"/>
              <a:t>(d) </a:t>
            </a:r>
            <a:r>
              <a:rPr lang="en-US" sz="1400" dirty="0" err="1"/>
              <a:t>读入下一个标记</a:t>
            </a:r>
            <a:r>
              <a:rPr lang="en-US" sz="1400" dirty="0"/>
              <a:t>+。</a:t>
            </a:r>
            <a:r>
              <a:rPr lang="en-US" sz="1400" dirty="0" err="1"/>
              <a:t>根据规则</a:t>
            </a:r>
            <a:r>
              <a:rPr lang="en-US" sz="1400" dirty="0"/>
              <a:t> 2，将当前节点的值设为+，</a:t>
            </a:r>
            <a:r>
              <a:rPr lang="en-US" sz="1400" dirty="0" err="1"/>
              <a:t>并添加一个右子节点。新节点成为当前节点</a:t>
            </a:r>
            <a:r>
              <a:rPr lang="en-US" sz="1400" dirty="0"/>
              <a:t>。</a:t>
            </a:r>
          </a:p>
          <a:p>
            <a:r>
              <a:rPr lang="en-US" sz="1400" dirty="0"/>
              <a:t>(e) </a:t>
            </a:r>
            <a:r>
              <a:rPr lang="en-US" sz="1400" dirty="0" err="1"/>
              <a:t>读入下一个标记</a:t>
            </a:r>
            <a:r>
              <a:rPr lang="en-US" sz="1400" dirty="0"/>
              <a:t>(。</a:t>
            </a:r>
            <a:r>
              <a:rPr lang="en-US" sz="1400" dirty="0" err="1"/>
              <a:t>根据规则</a:t>
            </a:r>
            <a:r>
              <a:rPr lang="en-US" sz="1400" dirty="0"/>
              <a:t> 1，为当前节点添加一个左子节点，并将其作为当前节点。</a:t>
            </a:r>
          </a:p>
          <a:p>
            <a:r>
              <a:rPr lang="en-US" sz="1400" dirty="0"/>
              <a:t>(f) </a:t>
            </a:r>
            <a:r>
              <a:rPr lang="en-US" sz="1400" dirty="0" err="1"/>
              <a:t>读入下一个标记</a:t>
            </a:r>
            <a:r>
              <a:rPr lang="en-US" sz="1400" dirty="0"/>
              <a:t> 4。根据规则 3，将当前节点的值设为 4，并回到父节点。</a:t>
            </a:r>
          </a:p>
          <a:p>
            <a:r>
              <a:rPr lang="en-US" sz="1400" dirty="0"/>
              <a:t>(g) </a:t>
            </a:r>
            <a:r>
              <a:rPr lang="en-US" sz="1400" dirty="0" err="1"/>
              <a:t>读入下一个标记</a:t>
            </a:r>
            <a:r>
              <a:rPr lang="en-US" sz="1400" dirty="0"/>
              <a:t>*。</a:t>
            </a:r>
            <a:r>
              <a:rPr lang="en-US" sz="1400" dirty="0" err="1"/>
              <a:t>根据规则</a:t>
            </a:r>
            <a:r>
              <a:rPr lang="en-US" sz="1400" dirty="0"/>
              <a:t> 2，将当前节点的值设为*，</a:t>
            </a:r>
            <a:r>
              <a:rPr lang="en-US" sz="1400" dirty="0" err="1"/>
              <a:t>并添加一个右子节点。新节点成为当前节点</a:t>
            </a:r>
            <a:r>
              <a:rPr lang="en-US" sz="1400" dirty="0"/>
              <a:t>。</a:t>
            </a:r>
          </a:p>
          <a:p>
            <a:r>
              <a:rPr lang="en-US" sz="1400" dirty="0"/>
              <a:t>(h) </a:t>
            </a:r>
            <a:r>
              <a:rPr lang="en-US" sz="1400" dirty="0" err="1"/>
              <a:t>读入下一个标记</a:t>
            </a:r>
            <a:r>
              <a:rPr lang="en-US" sz="1400" dirty="0"/>
              <a:t> 5。根据规则 3，将当前节点的值设为 5，并回到父节点。</a:t>
            </a:r>
          </a:p>
          <a:p>
            <a:r>
              <a:rPr lang="en-US" sz="1400" dirty="0"/>
              <a:t>(</a:t>
            </a:r>
            <a:r>
              <a:rPr lang="en-US" sz="1400" dirty="0" err="1"/>
              <a:t>i</a:t>
            </a:r>
            <a:r>
              <a:rPr lang="en-US" sz="1400" dirty="0"/>
              <a:t>) </a:t>
            </a:r>
            <a:r>
              <a:rPr lang="en-US" sz="1400" dirty="0" err="1"/>
              <a:t>读入下一个标记</a:t>
            </a:r>
            <a:r>
              <a:rPr lang="en-US" sz="1400" dirty="0"/>
              <a:t>)。</a:t>
            </a:r>
            <a:r>
              <a:rPr lang="en-US" sz="1400" dirty="0" err="1"/>
              <a:t>根据规则</a:t>
            </a:r>
            <a:r>
              <a:rPr lang="en-US" sz="1400" dirty="0"/>
              <a:t> 4，将*</a:t>
            </a:r>
            <a:r>
              <a:rPr lang="en-US" sz="1400" dirty="0" err="1"/>
              <a:t>的父节点作为当前节点</a:t>
            </a:r>
            <a:r>
              <a:rPr lang="en-US" sz="1400" dirty="0"/>
              <a:t>。</a:t>
            </a:r>
          </a:p>
          <a:p>
            <a:r>
              <a:rPr lang="en-US" sz="1400" dirty="0"/>
              <a:t>(j) </a:t>
            </a:r>
            <a:r>
              <a:rPr lang="en-US" sz="1400" dirty="0" err="1"/>
              <a:t>读入下一个标记</a:t>
            </a:r>
            <a:r>
              <a:rPr lang="en-US" sz="1400" dirty="0"/>
              <a:t>)。</a:t>
            </a:r>
            <a:r>
              <a:rPr lang="en-US" sz="1400" dirty="0" err="1"/>
              <a:t>根据规则</a:t>
            </a:r>
            <a:r>
              <a:rPr lang="en-US" sz="1400" dirty="0"/>
              <a:t> 4，将+的父节点作为当前节点。因为+没有父节点，所以工作完成</a:t>
            </a:r>
          </a:p>
        </p:txBody>
      </p:sp>
    </p:spTree>
    <p:extLst>
      <p:ext uri="{BB962C8B-B14F-4D97-AF65-F5344CB8AC3E}">
        <p14:creationId xmlns:p14="http://schemas.microsoft.com/office/powerpoint/2010/main" val="335859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树</a:t>
            </a:r>
            <a:br>
              <a:rPr lang="zh-CN" altLang="en-US" sz="1800" dirty="0"/>
            </a:b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Trees)</a:t>
            </a:r>
            <a:br>
              <a:rPr lang="en-US" sz="1800" dirty="0"/>
            </a:br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二叉树</a:t>
            </a: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Binary Tree)</a:t>
            </a:r>
            <a:endParaRPr lang="de-DE" altLang="zh-CN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1EA20B8-73FD-3CE9-B729-F987100E3468}"/>
              </a:ext>
            </a:extLst>
          </p:cNvPr>
          <p:cNvSpPr txBox="1"/>
          <p:nvPr/>
        </p:nvSpPr>
        <p:spPr>
          <a:xfrm>
            <a:off x="9939772" y="5208936"/>
            <a:ext cx="1014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 )</a:t>
            </a:r>
            <a:endParaRPr lang="en-US" dirty="0"/>
          </a:p>
        </p:txBody>
      </p:sp>
      <p:sp>
        <p:nvSpPr>
          <p:cNvPr id="3" name="Rechteck 3">
            <a:extLst>
              <a:ext uri="{FF2B5EF4-FFF2-40B4-BE49-F238E27FC236}">
                <a16:creationId xmlns:a16="http://schemas.microsoft.com/office/drawing/2014/main" id="{D4D97D3F-F07C-5E33-2E53-7EDE3559CF10}"/>
              </a:ext>
            </a:extLst>
          </p:cNvPr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6" name="Textfeld 27">
            <a:extLst>
              <a:ext uri="{FF2B5EF4-FFF2-40B4-BE49-F238E27FC236}">
                <a16:creationId xmlns:a16="http://schemas.microsoft.com/office/drawing/2014/main" id="{F275CE5A-6A75-318C-6B93-592D17597488}"/>
              </a:ext>
            </a:extLst>
          </p:cNvPr>
          <p:cNvSpPr/>
          <p:nvPr/>
        </p:nvSpPr>
        <p:spPr>
          <a:xfrm>
            <a:off x="179999" y="1754640"/>
            <a:ext cx="9484117" cy="3371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altLang="en-US" sz="1600" spc="-1" dirty="0">
                <a:solidFill>
                  <a:schemeClr val="dk1"/>
                </a:solidFill>
                <a:latin typeface="Century Schoolbook"/>
              </a:rPr>
              <a:t>二叉树应用</a:t>
            </a:r>
            <a:r>
              <a:rPr lang="de-DE" altLang="zh-CN" sz="1600" spc="-1" dirty="0">
                <a:solidFill>
                  <a:schemeClr val="dk1"/>
                </a:solidFill>
                <a:latin typeface="Century Schoolbook"/>
              </a:rPr>
              <a:t>: </a:t>
            </a:r>
            <a:r>
              <a:rPr lang="zh-CN" altLang="en-US" sz="1600" spc="-1" dirty="0">
                <a:solidFill>
                  <a:schemeClr val="dk1"/>
                </a:solidFill>
                <a:latin typeface="Century Schoolbook"/>
              </a:rPr>
              <a:t>解析树</a:t>
            </a:r>
            <a:r>
              <a:rPr lang="de-DE" altLang="zh-CN" sz="1600" spc="-1" dirty="0">
                <a:solidFill>
                  <a:schemeClr val="dk1"/>
                </a:solidFill>
                <a:latin typeface="Century Schoolbook"/>
              </a:rPr>
              <a:t>(Parse </a:t>
            </a:r>
            <a:r>
              <a:rPr lang="de-DE" altLang="zh-CN" sz="1600" spc="-1" dirty="0" err="1">
                <a:solidFill>
                  <a:schemeClr val="dk1"/>
                </a:solidFill>
                <a:latin typeface="Century Schoolbook"/>
              </a:rPr>
              <a:t>Tree</a:t>
            </a:r>
            <a:r>
              <a:rPr lang="de-DE" altLang="zh-CN" sz="1600" spc="-1" dirty="0">
                <a:solidFill>
                  <a:schemeClr val="dk1"/>
                </a:solidFill>
                <a:latin typeface="Century Schoolbook"/>
              </a:rPr>
              <a:t>)</a:t>
            </a:r>
            <a:endParaRPr lang="de-DE" sz="1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1EF32BA-1944-2B9F-492B-5F14E23DA448}"/>
              </a:ext>
            </a:extLst>
          </p:cNvPr>
          <p:cNvSpPr txBox="1"/>
          <p:nvPr/>
        </p:nvSpPr>
        <p:spPr>
          <a:xfrm>
            <a:off x="581863" y="2014113"/>
            <a:ext cx="19525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(3 + (4 ∗ 5))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622F520-DDBD-04C4-647A-B475752B6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63" y="2449358"/>
            <a:ext cx="1270068" cy="16502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818A2AA-4EB7-3F9F-407E-C09815AFB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81" y="4319946"/>
            <a:ext cx="3297753" cy="223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37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4661DB19-9C98-4E9C-A5DC-065CC63C1ED6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/>
              <a:t>抽象数据类型</a:t>
            </a:r>
            <a:br>
              <a:rPr lang="de-DE" altLang="zh-CN" dirty="0"/>
            </a:br>
            <a:r>
              <a:rPr lang="zh-CN" altLang="en-US" dirty="0"/>
              <a:t>（</a:t>
            </a:r>
            <a:r>
              <a:rPr lang="en-US" altLang="zh-CN" dirty="0"/>
              <a:t>Abstract Data Type</a:t>
            </a:r>
            <a:r>
              <a:rPr lang="zh-CN" altLang="en-US" dirty="0"/>
              <a:t>，</a:t>
            </a:r>
            <a:r>
              <a:rPr lang="en-US" altLang="zh-CN" dirty="0"/>
              <a:t>ADT</a:t>
            </a:r>
            <a:r>
              <a:rPr lang="zh-CN" altLang="en-US" dirty="0"/>
              <a:t>） </a:t>
            </a:r>
            <a:endParaRPr lang="de-DE" altLang="zh-CN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76C69A3-808C-81D5-3FEB-D6F957C0BBEA}"/>
              </a:ext>
            </a:extLst>
          </p:cNvPr>
          <p:cNvSpPr txBox="1"/>
          <p:nvPr/>
        </p:nvSpPr>
        <p:spPr>
          <a:xfrm>
            <a:off x="506027" y="1864311"/>
            <a:ext cx="106088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数据类型：是指一组性质相同的值的集合及定义在此集合上的一些操作的总称。</a:t>
            </a:r>
            <a:endParaRPr lang="de-DE" altLang="zh-CN" dirty="0"/>
          </a:p>
          <a:p>
            <a:endParaRPr lang="de-DE" altLang="zh-CN" dirty="0"/>
          </a:p>
          <a:p>
            <a:r>
              <a:rPr lang="zh-CN" altLang="en-US" dirty="0"/>
              <a:t>抽象数据类型（</a:t>
            </a:r>
            <a:r>
              <a:rPr lang="en-US" altLang="zh-CN" dirty="0"/>
              <a:t>Abstract Data Type</a:t>
            </a:r>
            <a:r>
              <a:rPr lang="zh-CN" altLang="en-US" dirty="0"/>
              <a:t>，</a:t>
            </a:r>
            <a:r>
              <a:rPr lang="en-US" altLang="zh-CN" dirty="0"/>
              <a:t>ADT</a:t>
            </a:r>
            <a:r>
              <a:rPr lang="zh-CN" altLang="en-US" dirty="0"/>
              <a:t>）：是指一个数学模型及定义在该模型上的一组操作。抽象数据类型的定义仅取决于它的一组逻辑特性，而与其在计算机内部如何表示和实现无关。</a:t>
            </a:r>
            <a:endParaRPr lang="de-DE" altLang="zh-CN" dirty="0"/>
          </a:p>
          <a:p>
            <a:endParaRPr lang="de-DE" altLang="zh-CN" dirty="0"/>
          </a:p>
          <a:p>
            <a:r>
              <a:rPr lang="zh-CN" altLang="en-US" dirty="0"/>
              <a:t>抽象数据类型体现了程序设计中问题分解、抽象和信息隐藏的特性。抽象数据类型把实际生活中的问</a:t>
            </a:r>
          </a:p>
          <a:p>
            <a:r>
              <a:rPr lang="zh-CN" altLang="en-US" dirty="0"/>
              <a:t>题分解为多个规模小且容易处理的问题，然后建立一个计算机能处理的数据模型，并把每个功能模块的实现细节作为一个独立的单元，从而使具体实现过程隐藏起来。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5ECD106-31BA-877B-3C35-A914C79F7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27" y="4100012"/>
            <a:ext cx="5423352" cy="204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80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4E08043-1ABD-FBB4-8DED-AF8C8D922141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/>
              <a:t>算法：</a:t>
            </a:r>
            <a:br>
              <a:rPr lang="zh-CN" altLang="en-US" dirty="0"/>
            </a:br>
            <a:r>
              <a:rPr lang="zh-CN" altLang="en-US" dirty="0"/>
              <a:t>解决特定问题求解步骤的描述，在计算机中表现为指令的有限序列，并且每条指令表示一个或多个操作。</a:t>
            </a:r>
            <a:endParaRPr lang="de-DE" altLang="zh-CN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76C69A3-808C-81D5-3FEB-D6F957C0BBEA}"/>
              </a:ext>
            </a:extLst>
          </p:cNvPr>
          <p:cNvSpPr txBox="1"/>
          <p:nvPr/>
        </p:nvSpPr>
        <p:spPr>
          <a:xfrm>
            <a:off x="803784" y="1739824"/>
            <a:ext cx="106088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基本特性：</a:t>
            </a:r>
            <a:endParaRPr lang="en-US" altLang="zh-CN" dirty="0"/>
          </a:p>
          <a:p>
            <a:pPr>
              <a:buFont typeface="+mj-lt"/>
              <a:buAutoNum type="arabicPeriod"/>
            </a:pPr>
            <a:r>
              <a:rPr lang="zh-CN" altLang="en-US" dirty="0"/>
              <a:t>输入：算法通常有输入，即要处理的数据。</a:t>
            </a:r>
          </a:p>
          <a:p>
            <a:pPr>
              <a:buFont typeface="+mj-lt"/>
              <a:buAutoNum type="arabicPeriod"/>
            </a:pPr>
            <a:r>
              <a:rPr lang="zh-CN" altLang="en-US" dirty="0"/>
              <a:t>输出：算法通常有输出，即处理后得到的结果。</a:t>
            </a:r>
          </a:p>
          <a:p>
            <a:pPr>
              <a:buFont typeface="+mj-lt"/>
              <a:buAutoNum type="arabicPeriod"/>
            </a:pPr>
            <a:r>
              <a:rPr lang="zh-CN" altLang="en-US" dirty="0"/>
              <a:t>有穷性：算法必须在有限的时间内完成。</a:t>
            </a:r>
          </a:p>
          <a:p>
            <a:pPr>
              <a:buFont typeface="+mj-lt"/>
              <a:buAutoNum type="arabicPeriod"/>
            </a:pPr>
            <a:r>
              <a:rPr lang="zh-CN" altLang="en-US" dirty="0"/>
              <a:t>确定性：算法必须在相同的输入下总能得到相同的输出。</a:t>
            </a:r>
          </a:p>
          <a:p>
            <a:pPr>
              <a:buFont typeface="+mj-lt"/>
              <a:buAutoNum type="arabicPeriod"/>
            </a:pPr>
            <a:r>
              <a:rPr lang="zh-CN" altLang="en-US" dirty="0"/>
              <a:t>可行性：算法必须是可行的，即必须能够在现实中实现。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EFEE370-CFDB-E044-CBF5-52A293F21855}"/>
              </a:ext>
            </a:extLst>
          </p:cNvPr>
          <p:cNvSpPr txBox="1"/>
          <p:nvPr/>
        </p:nvSpPr>
        <p:spPr>
          <a:xfrm>
            <a:off x="803784" y="3692139"/>
            <a:ext cx="610339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算法的评价标准包括：</a:t>
            </a:r>
          </a:p>
          <a:p>
            <a:pPr>
              <a:buFont typeface="+mj-lt"/>
              <a:buAutoNum type="arabicPeriod"/>
            </a:pPr>
            <a:r>
              <a:rPr lang="zh-CN" altLang="en-US" dirty="0"/>
              <a:t>正确性：</a:t>
            </a:r>
            <a:r>
              <a:rPr lang="en-US" altLang="zh-CN" dirty="0"/>
              <a:t>	</a:t>
            </a:r>
            <a:r>
              <a:rPr lang="zh-CN" altLang="en-US" dirty="0"/>
              <a:t>正确解决问题</a:t>
            </a:r>
          </a:p>
          <a:p>
            <a:pPr>
              <a:buFont typeface="+mj-lt"/>
              <a:buAutoNum type="arabicPeriod"/>
            </a:pPr>
            <a:r>
              <a:rPr lang="zh-CN" altLang="en-US" dirty="0"/>
              <a:t>效率：</a:t>
            </a:r>
            <a:r>
              <a:rPr lang="en-US" altLang="zh-CN" dirty="0"/>
              <a:t>		</a:t>
            </a:r>
            <a:r>
              <a:rPr lang="zh-CN" altLang="en-US" dirty="0"/>
              <a:t>合理的时间和空间内完成</a:t>
            </a:r>
          </a:p>
          <a:p>
            <a:pPr>
              <a:buFont typeface="+mj-lt"/>
              <a:buAutoNum type="arabicPeriod"/>
            </a:pPr>
            <a:r>
              <a:rPr lang="zh-CN" altLang="en-US" dirty="0"/>
              <a:t>简洁性：</a:t>
            </a:r>
            <a:r>
              <a:rPr lang="en-US" altLang="zh-CN" dirty="0"/>
              <a:t>	</a:t>
            </a:r>
            <a:r>
              <a:rPr lang="zh-CN" altLang="en-US" dirty="0"/>
              <a:t>简洁明了，易于理解和实现</a:t>
            </a:r>
          </a:p>
          <a:p>
            <a:pPr>
              <a:buFont typeface="+mj-lt"/>
              <a:buAutoNum type="arabicPeriod"/>
            </a:pPr>
            <a:r>
              <a:rPr lang="zh-CN" altLang="en-US" dirty="0"/>
              <a:t>可维护性：良好的可读性，易于维护和修改</a:t>
            </a:r>
          </a:p>
        </p:txBody>
      </p:sp>
    </p:spTree>
    <p:extLst>
      <p:ext uri="{BB962C8B-B14F-4D97-AF65-F5344CB8AC3E}">
        <p14:creationId xmlns:p14="http://schemas.microsoft.com/office/powerpoint/2010/main" val="3087328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4DFAB45A-CBD9-296C-7DC7-34137F7E99A1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/>
              <a:t>线性表</a:t>
            </a:r>
            <a:r>
              <a:rPr lang="de-DE" altLang="zh-CN" dirty="0"/>
              <a:t>/</a:t>
            </a:r>
            <a:r>
              <a:rPr lang="zh-CN" altLang="en-US" dirty="0"/>
              <a:t>列表（</a:t>
            </a:r>
            <a:r>
              <a:rPr lang="en-US" altLang="zh-CN" dirty="0"/>
              <a:t>List</a:t>
            </a:r>
            <a:r>
              <a:rPr lang="zh-CN" altLang="en-US" dirty="0"/>
              <a:t>）：</a:t>
            </a:r>
            <a:br>
              <a:rPr lang="de-DE" altLang="zh-CN" dirty="0"/>
            </a:br>
            <a:r>
              <a:rPr lang="zh-CN" altLang="en-US" dirty="0"/>
              <a:t>零个或多个数据元素的有限序列</a:t>
            </a:r>
            <a:endParaRPr lang="de-DE" altLang="zh-CN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76C69A3-808C-81D5-3FEB-D6F957C0BBEA}"/>
              </a:ext>
            </a:extLst>
          </p:cNvPr>
          <p:cNvSpPr txBox="1"/>
          <p:nvPr/>
        </p:nvSpPr>
        <p:spPr>
          <a:xfrm>
            <a:off x="404347" y="1913240"/>
            <a:ext cx="103505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ADT </a:t>
            </a:r>
            <a:r>
              <a:rPr lang="zh-CN" altLang="en-US" sz="1200" dirty="0"/>
              <a:t>线性表</a:t>
            </a:r>
            <a:r>
              <a:rPr lang="en-US" altLang="zh-CN" sz="1200" dirty="0"/>
              <a:t>(List)</a:t>
            </a:r>
          </a:p>
          <a:p>
            <a:r>
              <a:rPr lang="en-US" altLang="zh-CN" sz="1200" dirty="0"/>
              <a:t>Data</a:t>
            </a:r>
          </a:p>
          <a:p>
            <a:pPr lvl="1"/>
            <a:r>
              <a:rPr lang="zh-CN" altLang="en-US" sz="1200" dirty="0"/>
              <a:t>线性表的数据对象集合为</a:t>
            </a:r>
            <a:r>
              <a:rPr lang="en-US" altLang="zh-CN" sz="1200" dirty="0"/>
              <a:t>{a1, a2, ......, an}</a:t>
            </a:r>
            <a:r>
              <a:rPr lang="zh-CN" altLang="en-US" sz="1200" dirty="0"/>
              <a:t>。</a:t>
            </a:r>
          </a:p>
          <a:p>
            <a:pPr lvl="1"/>
            <a:r>
              <a:rPr lang="zh-CN" altLang="en-US" sz="1200" dirty="0"/>
              <a:t>其中，除第一个元素</a:t>
            </a:r>
            <a:r>
              <a:rPr lang="en-US" altLang="zh-CN" sz="1200" dirty="0"/>
              <a:t>a1</a:t>
            </a:r>
            <a:r>
              <a:rPr lang="zh-CN" altLang="en-US" sz="1200" dirty="0"/>
              <a:t>外，每一个元素有且只有一个直接前驱元素，</a:t>
            </a:r>
          </a:p>
          <a:p>
            <a:pPr lvl="1"/>
            <a:r>
              <a:rPr lang="zh-CN" altLang="en-US" sz="1200" dirty="0"/>
              <a:t>除了最后一个元素</a:t>
            </a:r>
            <a:r>
              <a:rPr lang="en-US" altLang="zh-CN" sz="1200" dirty="0"/>
              <a:t>an</a:t>
            </a:r>
            <a:r>
              <a:rPr lang="zh-CN" altLang="en-US" sz="1200" dirty="0"/>
              <a:t>外，每一个元素有且只有一个直接后继元素。</a:t>
            </a:r>
          </a:p>
          <a:p>
            <a:pPr lvl="1"/>
            <a:r>
              <a:rPr lang="zh-CN" altLang="en-US" sz="1200" dirty="0"/>
              <a:t>数据元素之间的关系是一对一的关系。</a:t>
            </a:r>
          </a:p>
          <a:p>
            <a:r>
              <a:rPr lang="en-US" altLang="zh-CN" sz="1200" dirty="0"/>
              <a:t>Operation</a:t>
            </a:r>
          </a:p>
          <a:p>
            <a:pPr lvl="1"/>
            <a:r>
              <a:rPr lang="en-US" altLang="zh-CN" sz="1200" dirty="0"/>
              <a:t>List() 			</a:t>
            </a:r>
            <a:r>
              <a:rPr lang="zh-CN" altLang="en-US" sz="1200" dirty="0"/>
              <a:t>创建一个空列表。它不需要参数，且会返回一个空列表。</a:t>
            </a:r>
          </a:p>
          <a:p>
            <a:pPr lvl="1"/>
            <a:r>
              <a:rPr lang="en-US" altLang="zh-CN" sz="1200" dirty="0"/>
              <a:t>add(item) 		</a:t>
            </a:r>
            <a:r>
              <a:rPr lang="zh-CN" altLang="en-US" sz="1200" dirty="0"/>
              <a:t>假设元素 </a:t>
            </a:r>
            <a:r>
              <a:rPr lang="en-US" altLang="zh-CN" sz="1200" dirty="0"/>
              <a:t>item </a:t>
            </a:r>
            <a:r>
              <a:rPr lang="zh-CN" altLang="en-US" sz="1200" dirty="0"/>
              <a:t>之前不在列表中，并向其中在</a:t>
            </a:r>
            <a:r>
              <a:rPr lang="zh-CN" altLang="en-US" sz="1200" b="1" dirty="0"/>
              <a:t>列表的开始位置</a:t>
            </a:r>
            <a:r>
              <a:rPr lang="zh-CN" altLang="en-US" sz="1200" dirty="0"/>
              <a:t>添加 </a:t>
            </a:r>
            <a:r>
              <a:rPr lang="en-US" altLang="zh-CN" sz="1200" dirty="0"/>
              <a:t>item</a:t>
            </a:r>
            <a:r>
              <a:rPr lang="zh-CN" altLang="en-US" sz="1200" dirty="0"/>
              <a:t>。它接受一个元素作为参数，无返回值。</a:t>
            </a:r>
          </a:p>
          <a:p>
            <a:pPr lvl="1"/>
            <a:r>
              <a:rPr lang="en-US" altLang="zh-CN" sz="1200" dirty="0"/>
              <a:t>remove(item)	</a:t>
            </a:r>
            <a:r>
              <a:rPr lang="zh-CN" altLang="en-US" sz="1200" dirty="0"/>
              <a:t>假设元素 </a:t>
            </a:r>
            <a:r>
              <a:rPr lang="en-US" altLang="zh-CN" sz="1200" dirty="0"/>
              <a:t>item </a:t>
            </a:r>
            <a:r>
              <a:rPr lang="zh-CN" altLang="en-US" sz="1200" dirty="0"/>
              <a:t>已经在列表中，并从其中移除 </a:t>
            </a:r>
            <a:r>
              <a:rPr lang="en-US" altLang="zh-CN" sz="1200" dirty="0"/>
              <a:t>item</a:t>
            </a:r>
            <a:r>
              <a:rPr lang="zh-CN" altLang="en-US" sz="1200" dirty="0"/>
              <a:t>。它接受一个元素作为参数，并且修改列表。</a:t>
            </a:r>
          </a:p>
          <a:p>
            <a:pPr lvl="1"/>
            <a:r>
              <a:rPr lang="en-US" altLang="zh-CN" sz="1200" dirty="0"/>
              <a:t>search(item)		</a:t>
            </a:r>
            <a:r>
              <a:rPr lang="zh-CN" altLang="en-US" sz="1200" dirty="0"/>
              <a:t>在列表中搜索元素 </a:t>
            </a:r>
            <a:r>
              <a:rPr lang="en-US" altLang="zh-CN" sz="1200" dirty="0"/>
              <a:t>item</a:t>
            </a:r>
            <a:r>
              <a:rPr lang="zh-CN" altLang="en-US" sz="1200" dirty="0"/>
              <a:t>。它接受一个元素作为参数，并且返回布尔值。</a:t>
            </a:r>
          </a:p>
          <a:p>
            <a:pPr lvl="1"/>
            <a:r>
              <a:rPr lang="en-US" altLang="zh-CN" sz="1200" dirty="0" err="1"/>
              <a:t>isEmpty</a:t>
            </a:r>
            <a:r>
              <a:rPr lang="en-US" altLang="zh-CN" sz="1200" dirty="0"/>
              <a:t>()		</a:t>
            </a:r>
            <a:r>
              <a:rPr lang="zh-CN" altLang="en-US" sz="1200" dirty="0"/>
              <a:t>检查列表是否为空。它不需要参数，并且返回布尔值。</a:t>
            </a:r>
          </a:p>
          <a:p>
            <a:pPr lvl="1"/>
            <a:r>
              <a:rPr lang="en-US" altLang="zh-CN" sz="1200" dirty="0"/>
              <a:t>length()		</a:t>
            </a:r>
            <a:r>
              <a:rPr lang="zh-CN" altLang="en-US" sz="1200" dirty="0"/>
              <a:t>返回列表中元素的个数。它不需要参数，并且返回一个整数。</a:t>
            </a:r>
          </a:p>
          <a:p>
            <a:pPr lvl="1"/>
            <a:r>
              <a:rPr lang="en-US" altLang="zh-CN" sz="1200" dirty="0"/>
              <a:t>append(item)	</a:t>
            </a:r>
            <a:r>
              <a:rPr lang="zh-CN" altLang="en-US" sz="1200" dirty="0"/>
              <a:t>假设元素 </a:t>
            </a:r>
            <a:r>
              <a:rPr lang="en-US" altLang="zh-CN" sz="1200" dirty="0"/>
              <a:t>item </a:t>
            </a:r>
            <a:r>
              <a:rPr lang="zh-CN" altLang="en-US" sz="1200" dirty="0"/>
              <a:t>之前不在列表中，并在</a:t>
            </a:r>
            <a:r>
              <a:rPr lang="zh-CN" altLang="en-US" sz="1200" b="1" dirty="0"/>
              <a:t>列表的最后位置</a:t>
            </a:r>
            <a:r>
              <a:rPr lang="zh-CN" altLang="en-US" sz="1200" dirty="0"/>
              <a:t>添加 </a:t>
            </a:r>
            <a:r>
              <a:rPr lang="en-US" altLang="zh-CN" sz="1200" dirty="0"/>
              <a:t>item</a:t>
            </a:r>
            <a:r>
              <a:rPr lang="zh-CN" altLang="en-US" sz="1200" dirty="0"/>
              <a:t>。它接受一个元素作为参数，无返回值。</a:t>
            </a:r>
          </a:p>
          <a:p>
            <a:pPr lvl="1"/>
            <a:r>
              <a:rPr lang="en-US" altLang="zh-CN" sz="1200" dirty="0"/>
              <a:t>index(item)		</a:t>
            </a:r>
            <a:r>
              <a:rPr lang="zh-CN" altLang="en-US" sz="1200" dirty="0"/>
              <a:t>假设元素 </a:t>
            </a:r>
            <a:r>
              <a:rPr lang="en-US" altLang="zh-CN" sz="1200" dirty="0"/>
              <a:t>item </a:t>
            </a:r>
            <a:r>
              <a:rPr lang="zh-CN" altLang="en-US" sz="1200" dirty="0"/>
              <a:t>已经在列表中，并返回该元素在列表中的位置。它接受一个元素作为参数，并且返回该元素的下标。</a:t>
            </a:r>
          </a:p>
          <a:p>
            <a:pPr lvl="1"/>
            <a:r>
              <a:rPr lang="en-US" altLang="zh-CN" sz="1200" dirty="0"/>
              <a:t>insert(pos, item)	</a:t>
            </a:r>
            <a:r>
              <a:rPr lang="zh-CN" altLang="en-US" sz="1200" dirty="0"/>
              <a:t>假设元素 </a:t>
            </a:r>
            <a:r>
              <a:rPr lang="en-US" altLang="zh-CN" sz="1200" dirty="0"/>
              <a:t>item </a:t>
            </a:r>
            <a:r>
              <a:rPr lang="zh-CN" altLang="en-US" sz="1200" dirty="0"/>
              <a:t>之前不在列表中，同时假设 </a:t>
            </a:r>
            <a:r>
              <a:rPr lang="en-US" altLang="zh-CN" sz="1200" dirty="0"/>
              <a:t>pos </a:t>
            </a:r>
            <a:r>
              <a:rPr lang="zh-CN" altLang="en-US" sz="1200" dirty="0"/>
              <a:t>是合理的值，并在位置 </a:t>
            </a:r>
            <a:r>
              <a:rPr lang="en-US" altLang="zh-CN" sz="1200" dirty="0"/>
              <a:t>pos </a:t>
            </a:r>
            <a:r>
              <a:rPr lang="zh-CN" altLang="en-US" sz="1200" dirty="0"/>
              <a:t>处添加元素 </a:t>
            </a:r>
            <a:r>
              <a:rPr lang="en-US" altLang="zh-CN" sz="1200" dirty="0"/>
              <a:t>item</a:t>
            </a:r>
            <a:r>
              <a:rPr lang="zh-CN" altLang="en-US" sz="1200" dirty="0"/>
              <a:t>。它接受两个参数，无返回值。</a:t>
            </a:r>
          </a:p>
          <a:p>
            <a:pPr lvl="1"/>
            <a:r>
              <a:rPr lang="en-US" altLang="zh-CN" sz="1200" dirty="0"/>
              <a:t>pop()			</a:t>
            </a:r>
            <a:r>
              <a:rPr lang="zh-CN" altLang="en-US" sz="1200" dirty="0"/>
              <a:t>假设列表不为空，并移除列表中的最后一个元素。它不需要参数，且会返回一个元素</a:t>
            </a:r>
            <a:endParaRPr lang="en-US" altLang="zh-CN" sz="1200" dirty="0"/>
          </a:p>
          <a:p>
            <a:pPr lvl="1"/>
            <a:r>
              <a:rPr lang="en-US" altLang="zh-CN" sz="1200" dirty="0"/>
              <a:t>pop(pos)		</a:t>
            </a:r>
            <a:r>
              <a:rPr lang="zh-CN" altLang="en-US" sz="1200" dirty="0"/>
              <a:t>假设在指定位置 </a:t>
            </a:r>
            <a:r>
              <a:rPr lang="en-US" altLang="zh-CN" sz="1200" dirty="0"/>
              <a:t>pos </a:t>
            </a:r>
            <a:r>
              <a:rPr lang="zh-CN" altLang="en-US" sz="1200" dirty="0"/>
              <a:t>存在元素，并移除该位置上的元素。它接受位置参数，且会返回一个元素。</a:t>
            </a:r>
            <a:endParaRPr lang="en-US" sz="12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52F35DC-8E01-2774-694E-3062D6C0A6C1}"/>
              </a:ext>
            </a:extLst>
          </p:cNvPr>
          <p:cNvSpPr txBox="1"/>
          <p:nvPr/>
        </p:nvSpPr>
        <p:spPr>
          <a:xfrm>
            <a:off x="506027" y="5593960"/>
            <a:ext cx="101471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在C语言中，没有内置类似于Python中的list的动态数组类型。C语言是一种相对低级的编程语言，它提供了更基础的数据结构，例如数组。在C中，你可以使用数组来存储一系列相同类型的元素，但数组的大小在创建时通常是固定的，而且对于动态增长的需求，需要手动管理内存。</a:t>
            </a:r>
          </a:p>
        </p:txBody>
      </p:sp>
    </p:spTree>
    <p:extLst>
      <p:ext uri="{BB962C8B-B14F-4D97-AF65-F5344CB8AC3E}">
        <p14:creationId xmlns:p14="http://schemas.microsoft.com/office/powerpoint/2010/main" val="499990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9DF51E62-DC0A-2519-8356-F83DF8122CFB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/>
              <a:t>实现无序列表：</a:t>
            </a:r>
            <a:br>
              <a:rPr lang="de-DE" altLang="zh-CN" dirty="0"/>
            </a:br>
            <a:r>
              <a:rPr lang="zh-CN" altLang="en-US" dirty="0"/>
              <a:t>链表</a:t>
            </a:r>
            <a:endParaRPr lang="de-DE" altLang="zh-CN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1317E79-B8B4-CAEB-8C73-62CC89EC9339}"/>
              </a:ext>
            </a:extLst>
          </p:cNvPr>
          <p:cNvSpPr txBox="1"/>
          <p:nvPr/>
        </p:nvSpPr>
        <p:spPr>
          <a:xfrm>
            <a:off x="337750" y="1925762"/>
            <a:ext cx="1031545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无序列表（unordered</a:t>
            </a:r>
            <a:r>
              <a:rPr lang="en-US" dirty="0"/>
              <a:t> list）是基于节点集合来构建的，每一个节点都通过显式的引用指向下一个节点。只要知道第一个节点的位置（第一个节点包含第一个元素），</a:t>
            </a:r>
            <a:r>
              <a:rPr lang="en-US" dirty="0" err="1"/>
              <a:t>其后的每一个元素都能通过下一个引用找到。因此，UnorderedList</a:t>
            </a:r>
            <a:r>
              <a:rPr lang="en-US" dirty="0"/>
              <a:t> </a:t>
            </a:r>
            <a:r>
              <a:rPr lang="en-US" dirty="0" err="1"/>
              <a:t>类必须包含指向第一个节点的引用</a:t>
            </a:r>
            <a:r>
              <a:rPr lang="en-US" dirty="0"/>
              <a:t>.</a:t>
            </a:r>
          </a:p>
          <a:p>
            <a:r>
              <a:rPr lang="zh-CN" altLang="en-US" dirty="0"/>
              <a:t>如果要访问链表中间的任何一个元素节点都需要从第一个节点开始。</a:t>
            </a:r>
            <a:endParaRPr lang="en-US" dirty="0"/>
          </a:p>
          <a:p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E2AC77C-A46B-2FB4-059F-5880D9EF7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66" y="3083532"/>
            <a:ext cx="3706233" cy="179595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0566943-5928-5BAC-1DBC-3B87FC2E2D5A}"/>
              </a:ext>
            </a:extLst>
          </p:cNvPr>
          <p:cNvSpPr txBox="1"/>
          <p:nvPr/>
        </p:nvSpPr>
        <p:spPr>
          <a:xfrm>
            <a:off x="7947174" y="4660677"/>
            <a:ext cx="26282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接地符号代表指向</a:t>
            </a:r>
            <a:r>
              <a:rPr lang="en-US" sz="1200" dirty="0"/>
              <a:t> None </a:t>
            </a:r>
            <a:r>
              <a:rPr lang="en-US" sz="1200" dirty="0" err="1"/>
              <a:t>的引用</a:t>
            </a:r>
            <a:endParaRPr lang="en-US" sz="12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FEE0E56-7D17-B894-DBAD-E3D658E74A87}"/>
              </a:ext>
            </a:extLst>
          </p:cNvPr>
          <p:cNvSpPr txBox="1"/>
          <p:nvPr/>
        </p:nvSpPr>
        <p:spPr>
          <a:xfrm>
            <a:off x="5022779" y="3168649"/>
            <a:ext cx="284661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class </a:t>
            </a:r>
            <a:r>
              <a:rPr lang="en-US" sz="1200" b="1" dirty="0"/>
              <a:t>Node</a:t>
            </a:r>
            <a:r>
              <a:rPr lang="en-US" sz="1200" dirty="0"/>
              <a:t>:</a:t>
            </a:r>
          </a:p>
          <a:p>
            <a:pPr lvl="1"/>
            <a:r>
              <a:rPr lang="en-US" sz="1200" dirty="0"/>
              <a:t>def __</a:t>
            </a:r>
            <a:r>
              <a:rPr lang="en-US" sz="1200" dirty="0" err="1"/>
              <a:t>init</a:t>
            </a:r>
            <a:r>
              <a:rPr lang="en-US" sz="1200" dirty="0"/>
              <a:t>__(self, </a:t>
            </a:r>
            <a:r>
              <a:rPr lang="en-US" sz="1200" dirty="0" err="1"/>
              <a:t>initdata</a:t>
            </a:r>
            <a:r>
              <a:rPr lang="en-US" sz="1200" dirty="0"/>
              <a:t>):</a:t>
            </a:r>
          </a:p>
          <a:p>
            <a:pPr lvl="2"/>
            <a:r>
              <a:rPr lang="en-US" sz="1200" dirty="0" err="1"/>
              <a:t>self.data</a:t>
            </a:r>
            <a:r>
              <a:rPr lang="en-US" sz="1200" dirty="0"/>
              <a:t> = </a:t>
            </a:r>
            <a:r>
              <a:rPr lang="en-US" sz="1200" dirty="0" err="1"/>
              <a:t>initdata</a:t>
            </a:r>
            <a:endParaRPr lang="en-US" sz="1200" dirty="0"/>
          </a:p>
          <a:p>
            <a:pPr lvl="2"/>
            <a:r>
              <a:rPr lang="en-US" sz="1200" dirty="0" err="1"/>
              <a:t>self.next</a:t>
            </a:r>
            <a:r>
              <a:rPr lang="en-US" sz="1200" dirty="0"/>
              <a:t> = None</a:t>
            </a:r>
          </a:p>
          <a:p>
            <a:pPr lvl="1"/>
            <a:r>
              <a:rPr lang="en-US" sz="1200" dirty="0"/>
              <a:t>def </a:t>
            </a:r>
            <a:r>
              <a:rPr lang="en-US" sz="1200" dirty="0" err="1"/>
              <a:t>getData</a:t>
            </a:r>
            <a:r>
              <a:rPr lang="en-US" sz="1200" dirty="0"/>
              <a:t>(self):</a:t>
            </a:r>
          </a:p>
          <a:p>
            <a:pPr lvl="2"/>
            <a:r>
              <a:rPr lang="en-US" sz="1200" dirty="0"/>
              <a:t>return </a:t>
            </a:r>
            <a:r>
              <a:rPr lang="en-US" sz="1200" dirty="0" err="1"/>
              <a:t>self.data</a:t>
            </a:r>
            <a:endParaRPr lang="en-US" sz="1200" dirty="0"/>
          </a:p>
          <a:p>
            <a:pPr lvl="1"/>
            <a:r>
              <a:rPr lang="en-US" sz="1200" dirty="0"/>
              <a:t>def </a:t>
            </a:r>
            <a:r>
              <a:rPr lang="en-US" sz="1200" dirty="0" err="1"/>
              <a:t>getNext</a:t>
            </a:r>
            <a:r>
              <a:rPr lang="en-US" sz="1200" dirty="0"/>
              <a:t>(self):</a:t>
            </a:r>
          </a:p>
          <a:p>
            <a:pPr lvl="1"/>
            <a:r>
              <a:rPr lang="en-US" sz="1200" dirty="0"/>
              <a:t>	return </a:t>
            </a:r>
            <a:r>
              <a:rPr lang="en-US" sz="1200" dirty="0" err="1"/>
              <a:t>self.next</a:t>
            </a:r>
            <a:endParaRPr lang="en-US" sz="1200" dirty="0"/>
          </a:p>
          <a:p>
            <a:pPr lvl="1"/>
            <a:r>
              <a:rPr lang="en-US" sz="1200" dirty="0"/>
              <a:t>def </a:t>
            </a:r>
            <a:r>
              <a:rPr lang="en-US" sz="1200" dirty="0" err="1"/>
              <a:t>setData</a:t>
            </a:r>
            <a:r>
              <a:rPr lang="en-US" sz="1200" dirty="0"/>
              <a:t>(self, </a:t>
            </a:r>
            <a:r>
              <a:rPr lang="en-US" sz="1200" dirty="0" err="1"/>
              <a:t>newdata</a:t>
            </a:r>
            <a:r>
              <a:rPr lang="en-US" sz="1200" dirty="0"/>
              <a:t>):</a:t>
            </a:r>
          </a:p>
          <a:p>
            <a:pPr lvl="1"/>
            <a:r>
              <a:rPr lang="en-US" sz="1200" dirty="0"/>
              <a:t>	</a:t>
            </a:r>
            <a:r>
              <a:rPr lang="en-US" sz="1200" dirty="0" err="1"/>
              <a:t>self.data</a:t>
            </a:r>
            <a:r>
              <a:rPr lang="en-US" sz="1200" dirty="0"/>
              <a:t> = </a:t>
            </a:r>
            <a:r>
              <a:rPr lang="en-US" sz="1200" dirty="0" err="1"/>
              <a:t>newdata</a:t>
            </a:r>
            <a:endParaRPr lang="en-US" sz="1200" dirty="0"/>
          </a:p>
          <a:p>
            <a:pPr lvl="1"/>
            <a:r>
              <a:rPr lang="en-US" sz="1200" dirty="0"/>
              <a:t>def </a:t>
            </a:r>
            <a:r>
              <a:rPr lang="en-US" sz="1200" dirty="0" err="1"/>
              <a:t>setNext</a:t>
            </a:r>
            <a:r>
              <a:rPr lang="en-US" sz="1200" dirty="0"/>
              <a:t>(self, </a:t>
            </a:r>
            <a:r>
              <a:rPr lang="en-US" sz="1200" dirty="0" err="1"/>
              <a:t>newnext</a:t>
            </a:r>
            <a:r>
              <a:rPr lang="en-US" sz="1200" dirty="0"/>
              <a:t>):</a:t>
            </a:r>
          </a:p>
          <a:p>
            <a:pPr lvl="1"/>
            <a:r>
              <a:rPr lang="en-US" sz="1200" dirty="0"/>
              <a:t>	</a:t>
            </a:r>
            <a:r>
              <a:rPr lang="en-US" sz="1200" dirty="0" err="1"/>
              <a:t>self.next</a:t>
            </a:r>
            <a:r>
              <a:rPr lang="en-US" sz="1200" dirty="0"/>
              <a:t> = </a:t>
            </a:r>
            <a:r>
              <a:rPr lang="en-US" sz="1200" dirty="0" err="1"/>
              <a:t>newnext</a:t>
            </a:r>
            <a:endParaRPr lang="en-US" sz="12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979F52B-0753-C221-0BB9-2A19A62218B3}"/>
              </a:ext>
            </a:extLst>
          </p:cNvPr>
          <p:cNvSpPr txBox="1"/>
          <p:nvPr/>
        </p:nvSpPr>
        <p:spPr>
          <a:xfrm>
            <a:off x="5186782" y="5419591"/>
            <a:ext cx="61024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/>
            </a:lvl1pPr>
            <a:lvl2pPr lvl="1">
              <a:defRPr sz="1200"/>
            </a:lvl2pPr>
            <a:lvl3pPr lvl="2">
              <a:defRPr sz="1200"/>
            </a:lvl3pPr>
          </a:lstStyle>
          <a:p>
            <a:r>
              <a:rPr lang="en-US" dirty="0"/>
              <a:t>class </a:t>
            </a:r>
            <a:r>
              <a:rPr lang="en-US" b="1" dirty="0" err="1"/>
              <a:t>UnorderedList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def __</a:t>
            </a:r>
            <a:r>
              <a:rPr lang="en-US" dirty="0" err="1"/>
              <a:t>init</a:t>
            </a:r>
            <a:r>
              <a:rPr lang="en-US" dirty="0"/>
              <a:t>__(self):</a:t>
            </a:r>
          </a:p>
          <a:p>
            <a:pPr lvl="1"/>
            <a:r>
              <a:rPr lang="en-US" dirty="0" err="1"/>
              <a:t>self.head</a:t>
            </a:r>
            <a:r>
              <a:rPr lang="en-US" dirty="0"/>
              <a:t> = None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535CC9E-8056-C851-6DD1-2A404CED97A6}"/>
              </a:ext>
            </a:extLst>
          </p:cNvPr>
          <p:cNvSpPr txBox="1"/>
          <p:nvPr/>
        </p:nvSpPr>
        <p:spPr>
          <a:xfrm>
            <a:off x="5186782" y="6151162"/>
            <a:ext cx="25281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def </a:t>
            </a:r>
            <a:r>
              <a:rPr lang="en-US" sz="1200" b="1" dirty="0" err="1"/>
              <a:t>isEmpty</a:t>
            </a:r>
            <a:r>
              <a:rPr lang="en-US" sz="1200" dirty="0"/>
              <a:t>(self):</a:t>
            </a:r>
          </a:p>
          <a:p>
            <a:r>
              <a:rPr lang="en-US" sz="1200" dirty="0"/>
              <a:t>	return </a:t>
            </a:r>
            <a:r>
              <a:rPr lang="en-US" sz="1200" dirty="0" err="1"/>
              <a:t>self.head</a:t>
            </a:r>
            <a:r>
              <a:rPr lang="en-US" sz="1200" dirty="0"/>
              <a:t> == None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2D8DFF2-0DBA-019B-F249-2538A7C00FAA}"/>
              </a:ext>
            </a:extLst>
          </p:cNvPr>
          <p:cNvSpPr txBox="1"/>
          <p:nvPr/>
        </p:nvSpPr>
        <p:spPr>
          <a:xfrm>
            <a:off x="4163155" y="3143566"/>
            <a:ext cx="1945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节点类</a:t>
            </a:r>
            <a:endParaRPr lang="en-US" sz="14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BA83F7E-5C8A-F140-163A-84D6C7796791}"/>
              </a:ext>
            </a:extLst>
          </p:cNvPr>
          <p:cNvSpPr txBox="1"/>
          <p:nvPr/>
        </p:nvSpPr>
        <p:spPr>
          <a:xfrm>
            <a:off x="4200900" y="5368282"/>
            <a:ext cx="1146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无序列表类</a:t>
            </a:r>
            <a:endParaRPr lang="en-US" sz="14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CF439E0-916A-775B-3EA5-21D5E817A349}"/>
              </a:ext>
            </a:extLst>
          </p:cNvPr>
          <p:cNvSpPr txBox="1"/>
          <p:nvPr/>
        </p:nvSpPr>
        <p:spPr>
          <a:xfrm>
            <a:off x="4200900" y="6117231"/>
            <a:ext cx="1146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操作</a:t>
            </a:r>
            <a:r>
              <a:rPr lang="en-US" altLang="zh-CN" sz="1400" dirty="0"/>
              <a:t>/</a:t>
            </a:r>
            <a:r>
              <a:rPr lang="zh-CN" altLang="en-US" sz="1400" dirty="0"/>
              <a:t>方法</a:t>
            </a:r>
            <a:endParaRPr lang="en-US" sz="1400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1FF77BC5-A25A-55E1-6A08-EC68381C3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908" y="3866738"/>
            <a:ext cx="2485278" cy="74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0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F475BF02-D53C-90A9-B33B-71C0A1FC1B85}"/>
              </a:ext>
            </a:extLst>
          </p:cNvPr>
          <p:cNvSpPr/>
          <p:nvPr/>
        </p:nvSpPr>
        <p:spPr>
          <a:xfrm>
            <a:off x="0" y="1779824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/>
              <a:t>实现无序列表：</a:t>
            </a:r>
            <a:br>
              <a:rPr lang="de-DE" altLang="zh-CN" dirty="0"/>
            </a:br>
            <a:r>
              <a:rPr lang="zh-CN" altLang="en-US" dirty="0"/>
              <a:t>链表</a:t>
            </a:r>
            <a:endParaRPr lang="de-DE" altLang="zh-CN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C8F4058-6AE0-8F2B-5EDC-ACD8B50D4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180" y="1764454"/>
            <a:ext cx="4504858" cy="138554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8FC4DF5E-7634-7B05-5012-980024F8F3C9}"/>
              </a:ext>
            </a:extLst>
          </p:cNvPr>
          <p:cNvSpPr txBox="1"/>
          <p:nvPr/>
        </p:nvSpPr>
        <p:spPr>
          <a:xfrm>
            <a:off x="602496" y="1867488"/>
            <a:ext cx="28529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dirty="0"/>
              <a:t>def </a:t>
            </a:r>
            <a:r>
              <a:rPr lang="en-US" b="1" dirty="0"/>
              <a:t>add</a:t>
            </a:r>
            <a:r>
              <a:rPr lang="en-US" dirty="0"/>
              <a:t>(self, item):</a:t>
            </a:r>
          </a:p>
          <a:p>
            <a:pPr lvl="1"/>
            <a:r>
              <a:rPr lang="en-US" sz="1200" dirty="0"/>
              <a:t>temp = Node(item)</a:t>
            </a:r>
          </a:p>
          <a:p>
            <a:pPr lvl="1"/>
            <a:r>
              <a:rPr lang="en-US" sz="1200" dirty="0" err="1"/>
              <a:t>temp.setNext</a:t>
            </a:r>
            <a:r>
              <a:rPr lang="en-US" sz="1200" dirty="0"/>
              <a:t>(</a:t>
            </a:r>
            <a:r>
              <a:rPr lang="en-US" sz="1200" dirty="0" err="1"/>
              <a:t>self.head</a:t>
            </a:r>
            <a:r>
              <a:rPr lang="en-US" sz="1200" dirty="0"/>
              <a:t>)</a:t>
            </a:r>
          </a:p>
          <a:p>
            <a:pPr lvl="1"/>
            <a:r>
              <a:rPr lang="en-US" sz="1200" dirty="0" err="1"/>
              <a:t>self.head</a:t>
            </a:r>
            <a:r>
              <a:rPr lang="en-US" sz="1200" dirty="0"/>
              <a:t> = temp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70CB493-E1BB-9464-DC19-D7CD1A627096}"/>
              </a:ext>
            </a:extLst>
          </p:cNvPr>
          <p:cNvSpPr txBox="1"/>
          <p:nvPr/>
        </p:nvSpPr>
        <p:spPr>
          <a:xfrm>
            <a:off x="4399582" y="1872292"/>
            <a:ext cx="21717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/>
            </a:lvl1pPr>
            <a:lvl2pPr lvl="1">
              <a:defRPr sz="1200"/>
            </a:lvl2pPr>
          </a:lstStyle>
          <a:p>
            <a:r>
              <a:rPr lang="en-US" dirty="0"/>
              <a:t>&gt;&gt;&gt; </a:t>
            </a:r>
            <a:r>
              <a:rPr lang="en-US" dirty="0" err="1"/>
              <a:t>mylist.add</a:t>
            </a:r>
            <a:r>
              <a:rPr lang="en-US" dirty="0"/>
              <a:t>(31)</a:t>
            </a:r>
          </a:p>
          <a:p>
            <a:r>
              <a:rPr lang="en-US" dirty="0"/>
              <a:t>&gt;&gt;&gt; </a:t>
            </a:r>
            <a:r>
              <a:rPr lang="en-US" dirty="0" err="1"/>
              <a:t>mylist.add</a:t>
            </a:r>
            <a:r>
              <a:rPr lang="en-US" dirty="0"/>
              <a:t>(77)</a:t>
            </a:r>
          </a:p>
          <a:p>
            <a:r>
              <a:rPr lang="en-US" dirty="0"/>
              <a:t>&gt;&gt;&gt; </a:t>
            </a:r>
            <a:r>
              <a:rPr lang="en-US" dirty="0" err="1"/>
              <a:t>mylist.add</a:t>
            </a:r>
            <a:r>
              <a:rPr lang="en-US" dirty="0"/>
              <a:t>(17)</a:t>
            </a:r>
          </a:p>
          <a:p>
            <a:r>
              <a:rPr lang="en-US" dirty="0"/>
              <a:t>&gt;&gt;&gt; </a:t>
            </a:r>
            <a:r>
              <a:rPr lang="en-US" dirty="0" err="1"/>
              <a:t>mylist.add</a:t>
            </a:r>
            <a:r>
              <a:rPr lang="en-US" dirty="0"/>
              <a:t>(93)</a:t>
            </a:r>
          </a:p>
          <a:p>
            <a:r>
              <a:rPr lang="en-US" dirty="0"/>
              <a:t>&gt;&gt;&gt;</a:t>
            </a:r>
            <a:r>
              <a:rPr lang="en-US" b="1" dirty="0"/>
              <a:t> </a:t>
            </a:r>
            <a:r>
              <a:rPr lang="en-US" b="1" dirty="0" err="1"/>
              <a:t>mylist.add</a:t>
            </a:r>
            <a:r>
              <a:rPr lang="en-US" b="1" dirty="0"/>
              <a:t>(26)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65BD70F-D738-14AB-E255-D29C85D39235}"/>
              </a:ext>
            </a:extLst>
          </p:cNvPr>
          <p:cNvSpPr txBox="1"/>
          <p:nvPr/>
        </p:nvSpPr>
        <p:spPr>
          <a:xfrm>
            <a:off x="602496" y="3068925"/>
            <a:ext cx="610245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def </a:t>
            </a:r>
            <a:r>
              <a:rPr lang="en-US" sz="1200" b="1" dirty="0"/>
              <a:t>length</a:t>
            </a:r>
            <a:r>
              <a:rPr lang="en-US" sz="1200" dirty="0"/>
              <a:t>(self):</a:t>
            </a:r>
          </a:p>
          <a:p>
            <a:pPr lvl="1"/>
            <a:r>
              <a:rPr lang="en-US" sz="1200" dirty="0"/>
              <a:t>current = </a:t>
            </a:r>
            <a:r>
              <a:rPr lang="en-US" sz="1200" dirty="0" err="1"/>
              <a:t>self.head</a:t>
            </a:r>
            <a:endParaRPr lang="en-US" sz="1200" dirty="0"/>
          </a:p>
          <a:p>
            <a:pPr lvl="1"/>
            <a:r>
              <a:rPr lang="en-US" sz="1200" dirty="0"/>
              <a:t>count = 0</a:t>
            </a:r>
          </a:p>
          <a:p>
            <a:pPr lvl="1"/>
            <a:r>
              <a:rPr lang="en-US" sz="1200" dirty="0"/>
              <a:t>while current != None:</a:t>
            </a:r>
          </a:p>
          <a:p>
            <a:pPr lvl="2"/>
            <a:r>
              <a:rPr lang="en-US" sz="1200" dirty="0"/>
              <a:t>count = count + 1</a:t>
            </a:r>
          </a:p>
          <a:p>
            <a:pPr lvl="2"/>
            <a:r>
              <a:rPr lang="en-US" sz="1200" dirty="0"/>
              <a:t>current = </a:t>
            </a:r>
            <a:r>
              <a:rPr lang="en-US" sz="1200" dirty="0" err="1"/>
              <a:t>current.getNext</a:t>
            </a:r>
            <a:r>
              <a:rPr lang="en-US" sz="1200" dirty="0"/>
              <a:t>()</a:t>
            </a:r>
          </a:p>
          <a:p>
            <a:pPr lvl="1"/>
            <a:r>
              <a:rPr lang="en-US" sz="1200" dirty="0"/>
              <a:t>return count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468C0511-B451-809A-C3A0-F4415D14E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180" y="3520434"/>
            <a:ext cx="5168685" cy="1458647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E35FD5BB-59DE-367C-B04D-D5D287FF0307}"/>
              </a:ext>
            </a:extLst>
          </p:cNvPr>
          <p:cNvSpPr txBox="1"/>
          <p:nvPr/>
        </p:nvSpPr>
        <p:spPr>
          <a:xfrm>
            <a:off x="602496" y="4453920"/>
            <a:ext cx="328117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/>
            </a:lvl1pPr>
            <a:lvl2pPr lvl="1">
              <a:defRPr sz="1200"/>
            </a:lvl2pPr>
            <a:lvl3pPr lvl="2">
              <a:defRPr sz="1200"/>
            </a:lvl3pPr>
          </a:lstStyle>
          <a:p>
            <a:r>
              <a:rPr lang="en-US" dirty="0"/>
              <a:t>def </a:t>
            </a:r>
            <a:r>
              <a:rPr lang="en-US" b="1" dirty="0"/>
              <a:t>search</a:t>
            </a:r>
            <a:r>
              <a:rPr lang="en-US" dirty="0"/>
              <a:t>(self, item):</a:t>
            </a:r>
          </a:p>
          <a:p>
            <a:pPr lvl="1"/>
            <a:r>
              <a:rPr lang="en-US" dirty="0"/>
              <a:t>current = </a:t>
            </a:r>
            <a:r>
              <a:rPr lang="en-US" dirty="0" err="1"/>
              <a:t>self.head</a:t>
            </a:r>
            <a:endParaRPr lang="en-US" dirty="0"/>
          </a:p>
          <a:p>
            <a:pPr lvl="1"/>
            <a:r>
              <a:rPr lang="en-US" dirty="0"/>
              <a:t>found = False</a:t>
            </a:r>
          </a:p>
          <a:p>
            <a:pPr lvl="1"/>
            <a:r>
              <a:rPr lang="en-US" dirty="0"/>
              <a:t>while current != None and not found:</a:t>
            </a:r>
          </a:p>
          <a:p>
            <a:pPr lvl="2"/>
            <a:r>
              <a:rPr lang="en-US" dirty="0"/>
              <a:t>if </a:t>
            </a:r>
            <a:r>
              <a:rPr lang="en-US" dirty="0" err="1"/>
              <a:t>current.getData</a:t>
            </a:r>
            <a:r>
              <a:rPr lang="en-US" dirty="0"/>
              <a:t>() == item:</a:t>
            </a:r>
          </a:p>
          <a:p>
            <a:pPr lvl="2"/>
            <a:r>
              <a:rPr lang="en-US" dirty="0"/>
              <a:t>found = True</a:t>
            </a:r>
          </a:p>
          <a:p>
            <a:pPr lvl="1"/>
            <a:r>
              <a:rPr lang="en-US" dirty="0"/>
              <a:t>else:</a:t>
            </a:r>
          </a:p>
          <a:p>
            <a:pPr lvl="1"/>
            <a:r>
              <a:rPr lang="en-US" dirty="0"/>
              <a:t>	current = </a:t>
            </a:r>
            <a:r>
              <a:rPr lang="en-US" dirty="0" err="1"/>
              <a:t>current.getNext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return found</a:t>
            </a:r>
          </a:p>
        </p:txBody>
      </p:sp>
    </p:spTree>
    <p:extLst>
      <p:ext uri="{BB962C8B-B14F-4D97-AF65-F5344CB8AC3E}">
        <p14:creationId xmlns:p14="http://schemas.microsoft.com/office/powerpoint/2010/main" val="289119607"/>
      </p:ext>
    </p:extLst>
  </p:cSld>
  <p:clrMapOvr>
    <a:masterClrMapping/>
  </p:clrMapOvr>
</p:sld>
</file>

<file path=ppt/theme/theme1.xml><?xml version="1.0" encoding="utf-8"?>
<a:theme xmlns:a="http://schemas.openxmlformats.org/drawingml/2006/main" name="Aussicht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TM03457515[[fn=Aussicht]]</Template>
  <TotalTime>0</TotalTime>
  <Words>9036</Words>
  <Application>Microsoft Office PowerPoint</Application>
  <PresentationFormat>Breitbild</PresentationFormat>
  <Paragraphs>792</Paragraphs>
  <Slides>44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44</vt:i4>
      </vt:variant>
    </vt:vector>
  </HeadingPairs>
  <TitlesOfParts>
    <vt:vector size="49" baseType="lpstr">
      <vt:lpstr>Arial</vt:lpstr>
      <vt:lpstr>Century Schoolbook</vt:lpstr>
      <vt:lpstr>Consolas</vt:lpstr>
      <vt:lpstr>Wingdings 2</vt:lpstr>
      <vt:lpstr>Aussicht</vt:lpstr>
      <vt:lpstr>Data Structure and Algorithm 数据结构与算法</vt:lpstr>
      <vt:lpstr>程序 = 算法 + 数据结构  (Donald Knuth )</vt:lpstr>
      <vt:lpstr>逻辑结构： 是指数据对象中数据元素之间的相互关系。</vt:lpstr>
      <vt:lpstr>物理结构： 是指数据的逻辑结构在计算机中的存储形式。</vt:lpstr>
      <vt:lpstr>抽象数据类型 （Abstract Data Type，ADT） </vt:lpstr>
      <vt:lpstr>算法： 解决特定问题求解步骤的描述，在计算机中表现为指令的有限序列，并且每条指令表示一个或多个操作。</vt:lpstr>
      <vt:lpstr>线性表/列表（List）： 零个或多个数据元素的有限序列</vt:lpstr>
      <vt:lpstr>实现无序列表： 链表</vt:lpstr>
      <vt:lpstr>实现无序列表： 链表</vt:lpstr>
      <vt:lpstr>实现无序列表： 链表</vt:lpstr>
      <vt:lpstr>实现有序列表 ： 链表</vt:lpstr>
      <vt:lpstr>实现有序列表 ： 链表</vt:lpstr>
      <vt:lpstr>算法时间复杂度</vt:lpstr>
      <vt:lpstr>推导大O阶</vt:lpstr>
      <vt:lpstr>算法空间复杂度</vt:lpstr>
      <vt:lpstr>Python 数据结构的性能</vt:lpstr>
      <vt:lpstr>栈（stack） LIFO</vt:lpstr>
      <vt:lpstr>栈（stack） 使用python列表实现</vt:lpstr>
      <vt:lpstr>栈（stack） 使用python列表实现</vt:lpstr>
      <vt:lpstr>队列（Queue） FIFO</vt:lpstr>
      <vt:lpstr>队列 （Queue）的实现</vt:lpstr>
      <vt:lpstr>队列 （Queue）应用的例子</vt:lpstr>
      <vt:lpstr>双端队列 （Deque）</vt:lpstr>
      <vt:lpstr>双端队列 （Deque）的实现 + 应用</vt:lpstr>
      <vt:lpstr>递归 (Recursion)</vt:lpstr>
      <vt:lpstr>递归 (Recursion)</vt:lpstr>
      <vt:lpstr>递归 (Recursion)</vt:lpstr>
      <vt:lpstr>递归 (Recursion)  动态规划</vt:lpstr>
      <vt:lpstr>递归 (Recursion)  动态规划 (dynamic programming)</vt:lpstr>
      <vt:lpstr>搜索 (Searching) 顺序搜索 (Sequential Search) </vt:lpstr>
      <vt:lpstr>搜索 (Searching) 二分搜索 (Binary Search)</vt:lpstr>
      <vt:lpstr>搜索 (Searching) 散列 (Hashing)</vt:lpstr>
      <vt:lpstr>排序 (Sorting) 冒泡排序 (Bubble Sort)</vt:lpstr>
      <vt:lpstr>排序 (Sorting) 选择排序 (Selection Sort)</vt:lpstr>
      <vt:lpstr>排序 (Sorting) 插入排序 (Insertion Sort)</vt:lpstr>
      <vt:lpstr>排序 (Sorting) 希尔排序  (Shell Sort)</vt:lpstr>
      <vt:lpstr>排序 (Sorting) 归并排序(Merge Sort)</vt:lpstr>
      <vt:lpstr>排序 (Sorting) 快速排序(Quick Sort)</vt:lpstr>
      <vt:lpstr>树 (Trees) 二叉树(Binary Tree)</vt:lpstr>
      <vt:lpstr>树 (Trees) 二叉树(Binary Tree)</vt:lpstr>
      <vt:lpstr>树 (Trees) 二叉树(Binary Tree)</vt:lpstr>
      <vt:lpstr>树 (Trees) 二叉树(Binary Tree)</vt:lpstr>
      <vt:lpstr>树 (Trees) 二叉树(Binary Tree)</vt:lpstr>
      <vt:lpstr>树 (Trees) 二叉树(Binary Tree)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DSA</dc:title>
  <dc:creator>Zhang Chao (BEG/ESF3)</dc:creator>
  <cp:lastModifiedBy>Zhang Chao (BEG/ESF3)</cp:lastModifiedBy>
  <cp:revision>63</cp:revision>
  <dcterms:created xsi:type="dcterms:W3CDTF">2024-01-30T06:52:05Z</dcterms:created>
  <dcterms:modified xsi:type="dcterms:W3CDTF">2024-02-19T19:23:50Z</dcterms:modified>
</cp:coreProperties>
</file>